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1"/>
  </p:sldMasterIdLst>
  <p:notesMasterIdLst>
    <p:notesMasterId r:id="rId27"/>
  </p:notesMasterIdLst>
  <p:handoutMasterIdLst>
    <p:handoutMasterId r:id="rId28"/>
  </p:handoutMasterIdLst>
  <p:sldIdLst>
    <p:sldId id="352" r:id="rId2"/>
    <p:sldId id="287" r:id="rId3"/>
    <p:sldId id="335" r:id="rId4"/>
    <p:sldId id="310" r:id="rId5"/>
    <p:sldId id="311" r:id="rId6"/>
    <p:sldId id="351" r:id="rId7"/>
    <p:sldId id="322" r:id="rId8"/>
    <p:sldId id="321" r:id="rId9"/>
    <p:sldId id="320" r:id="rId10"/>
    <p:sldId id="353" r:id="rId11"/>
    <p:sldId id="336" r:id="rId12"/>
    <p:sldId id="319" r:id="rId13"/>
    <p:sldId id="354" r:id="rId14"/>
    <p:sldId id="326" r:id="rId15"/>
    <p:sldId id="327" r:id="rId16"/>
    <p:sldId id="345" r:id="rId17"/>
    <p:sldId id="340" r:id="rId18"/>
    <p:sldId id="342" r:id="rId19"/>
    <p:sldId id="346" r:id="rId20"/>
    <p:sldId id="347" r:id="rId21"/>
    <p:sldId id="348" r:id="rId22"/>
    <p:sldId id="349" r:id="rId23"/>
    <p:sldId id="332" r:id="rId24"/>
    <p:sldId id="350" r:id="rId25"/>
    <p:sldId id="333" r:id="rId26"/>
  </p:sldIdLst>
  <p:sldSz cx="9144000" cy="6858000" type="screen4x3"/>
  <p:notesSz cx="6797675" cy="987425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A1006B"/>
    <a:srgbClr val="008B95"/>
    <a:srgbClr val="00AF3E"/>
    <a:srgbClr val="662046"/>
    <a:srgbClr val="B71234"/>
    <a:srgbClr val="3B0083"/>
    <a:srgbClr val="E37222"/>
    <a:srgbClr val="0065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0053" autoAdjust="0"/>
  </p:normalViewPr>
  <p:slideViewPr>
    <p:cSldViewPr>
      <p:cViewPr>
        <p:scale>
          <a:sx n="70" d="100"/>
          <a:sy n="70" d="100"/>
        </p:scale>
        <p:origin x="-480"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90" d="100"/>
          <a:sy n="90" d="100"/>
        </p:scale>
        <p:origin x="-1782" y="888"/>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477EF9-DE22-47B8-B519-DCC136E2D1B3}" type="doc">
      <dgm:prSet loTypeId="urn:diagrams.loki3.com/BracketList+Icon" loCatId="list" qsTypeId="urn:microsoft.com/office/officeart/2005/8/quickstyle/simple1" qsCatId="simple" csTypeId="urn:microsoft.com/office/officeart/2005/8/colors/accent1_2" csCatId="accent1" phldr="1"/>
      <dgm:spPr/>
      <dgm:t>
        <a:bodyPr/>
        <a:lstStyle/>
        <a:p>
          <a:endParaRPr lang="en-GB"/>
        </a:p>
      </dgm:t>
    </dgm:pt>
    <dgm:pt modelId="{17C04A1E-FB3D-4014-A28F-F1DED25CA19F}">
      <dgm:prSet phldrT="[Text]" custT="1"/>
      <dgm:spPr>
        <a:ln w="76200">
          <a:solidFill>
            <a:srgbClr val="003896"/>
          </a:solidFill>
        </a:ln>
      </dgm:spPr>
      <dgm:t>
        <a:bodyPr/>
        <a:lstStyle/>
        <a:p>
          <a:r>
            <a:rPr lang="en-GB" sz="2000" dirty="0" smtClean="0">
              <a:latin typeface="Arial" panose="020B0604020202020204" pitchFamily="34" charset="0"/>
              <a:cs typeface="Arial" panose="020B0604020202020204" pitchFamily="34" charset="0"/>
            </a:rPr>
            <a:t>Informing the individual of their eligibility determination</a:t>
          </a:r>
        </a:p>
      </dgm:t>
    </dgm:pt>
    <dgm:pt modelId="{3FDF47F1-CC0C-4CFF-8D9C-F7EDC5961118}" type="parTrans" cxnId="{DC1A4B67-7BD9-4801-9C97-1BC1604E87D8}">
      <dgm:prSet/>
      <dgm:spPr/>
      <dgm:t>
        <a:bodyPr/>
        <a:lstStyle/>
        <a:p>
          <a:endParaRPr lang="en-GB">
            <a:latin typeface="Arial" panose="020B0604020202020204" pitchFamily="34" charset="0"/>
            <a:cs typeface="Arial" panose="020B0604020202020204" pitchFamily="34" charset="0"/>
          </a:endParaRPr>
        </a:p>
      </dgm:t>
    </dgm:pt>
    <dgm:pt modelId="{BDD5ADCF-885E-4CCB-9FD8-8E6CAC23B82C}" type="sibTrans" cxnId="{DC1A4B67-7BD9-4801-9C97-1BC1604E87D8}">
      <dgm:prSet/>
      <dgm:spPr/>
      <dgm:t>
        <a:bodyPr/>
        <a:lstStyle/>
        <a:p>
          <a:endParaRPr lang="en-GB">
            <a:latin typeface="Arial" panose="020B0604020202020204" pitchFamily="34" charset="0"/>
            <a:cs typeface="Arial" panose="020B0604020202020204" pitchFamily="34" charset="0"/>
          </a:endParaRPr>
        </a:p>
      </dgm:t>
    </dgm:pt>
    <dgm:pt modelId="{16C22CE6-4265-4AD2-88D2-6D15BCE114D3}">
      <dgm:prSet phldrT="[Text]" custT="1"/>
      <dgm:spPr>
        <a:noFill/>
        <a:ln w="38100">
          <a:solidFill>
            <a:srgbClr val="FF0000"/>
          </a:solidFill>
        </a:ln>
      </dgm:spPr>
      <dgm:t>
        <a:bodyPr/>
        <a:lstStyle/>
        <a:p>
          <a:r>
            <a:rPr lang="en-GB" sz="2000" dirty="0" smtClean="0">
              <a:solidFill>
                <a:schemeClr val="tx2">
                  <a:lumMod val="75000"/>
                </a:schemeClr>
              </a:solidFill>
              <a:latin typeface="Arial" panose="020B0604020202020204" pitchFamily="34" charset="0"/>
              <a:cs typeface="Arial" panose="020B0604020202020204" pitchFamily="34" charset="0"/>
            </a:rPr>
            <a:t>Informing individuals who are not eligible</a:t>
          </a:r>
          <a:endParaRPr lang="en-GB" sz="2000" dirty="0">
            <a:solidFill>
              <a:schemeClr val="tx2">
                <a:lumMod val="75000"/>
              </a:schemeClr>
            </a:solidFill>
            <a:latin typeface="Arial" panose="020B0604020202020204" pitchFamily="34" charset="0"/>
            <a:cs typeface="Arial" panose="020B0604020202020204" pitchFamily="34" charset="0"/>
          </a:endParaRPr>
        </a:p>
      </dgm:t>
    </dgm:pt>
    <dgm:pt modelId="{B7580B47-4C12-4755-BC0D-C5822F4F6083}" type="parTrans" cxnId="{CBE25191-8AF1-40EA-A148-91A947C49CDC}">
      <dgm:prSet/>
      <dgm:spPr/>
      <dgm:t>
        <a:bodyPr/>
        <a:lstStyle/>
        <a:p>
          <a:endParaRPr lang="en-GB">
            <a:latin typeface="Arial" panose="020B0604020202020204" pitchFamily="34" charset="0"/>
            <a:cs typeface="Arial" panose="020B0604020202020204" pitchFamily="34" charset="0"/>
          </a:endParaRPr>
        </a:p>
      </dgm:t>
    </dgm:pt>
    <dgm:pt modelId="{5EBAD5F9-033D-4D3D-88C2-D69B40CD8A14}" type="sibTrans" cxnId="{CBE25191-8AF1-40EA-A148-91A947C49CDC}">
      <dgm:prSet/>
      <dgm:spPr/>
      <dgm:t>
        <a:bodyPr/>
        <a:lstStyle/>
        <a:p>
          <a:endParaRPr lang="en-GB">
            <a:latin typeface="Arial" panose="020B0604020202020204" pitchFamily="34" charset="0"/>
            <a:cs typeface="Arial" panose="020B0604020202020204" pitchFamily="34" charset="0"/>
          </a:endParaRPr>
        </a:p>
      </dgm:t>
    </dgm:pt>
    <dgm:pt modelId="{C072CF28-3AE2-49CA-AF9B-153243570E2B}">
      <dgm:prSet phldrT="[Text]" custT="1"/>
      <dgm:spPr>
        <a:noFill/>
        <a:ln w="38100">
          <a:solidFill>
            <a:srgbClr val="FF0000"/>
          </a:solidFill>
        </a:ln>
      </dgm:spPr>
      <dgm:t>
        <a:bodyPr/>
        <a:lstStyle/>
        <a:p>
          <a:r>
            <a:rPr lang="en-GB" sz="2000" dirty="0" smtClean="0">
              <a:solidFill>
                <a:schemeClr val="tx2">
                  <a:lumMod val="75000"/>
                </a:schemeClr>
              </a:solidFill>
              <a:latin typeface="Arial" panose="020B0604020202020204" pitchFamily="34" charset="0"/>
              <a:cs typeface="Arial" panose="020B0604020202020204" pitchFamily="34" charset="0"/>
            </a:rPr>
            <a:t>Where the individual does not have eligible needs, the local authority must also provide:</a:t>
          </a:r>
          <a:endParaRPr lang="en-GB" sz="2000" dirty="0">
            <a:solidFill>
              <a:schemeClr val="tx2">
                <a:lumMod val="75000"/>
              </a:schemeClr>
            </a:solidFill>
            <a:latin typeface="Arial" panose="020B0604020202020204" pitchFamily="34" charset="0"/>
            <a:cs typeface="Arial" panose="020B0604020202020204" pitchFamily="34" charset="0"/>
          </a:endParaRPr>
        </a:p>
      </dgm:t>
    </dgm:pt>
    <dgm:pt modelId="{EEAB7DC3-375D-41BC-B93B-7F218CB8D9AE}" type="parTrans" cxnId="{4B5178EF-0A3D-4527-93BC-25D09A974A74}">
      <dgm:prSet/>
      <dgm:spPr/>
      <dgm:t>
        <a:bodyPr/>
        <a:lstStyle/>
        <a:p>
          <a:endParaRPr lang="en-GB">
            <a:latin typeface="Arial" panose="020B0604020202020204" pitchFamily="34" charset="0"/>
            <a:cs typeface="Arial" panose="020B0604020202020204" pitchFamily="34" charset="0"/>
          </a:endParaRPr>
        </a:p>
      </dgm:t>
    </dgm:pt>
    <dgm:pt modelId="{B7901C47-BD14-4E74-9DB1-F49DB655CBCC}" type="sibTrans" cxnId="{4B5178EF-0A3D-4527-93BC-25D09A974A74}">
      <dgm:prSet/>
      <dgm:spPr/>
      <dgm:t>
        <a:bodyPr/>
        <a:lstStyle/>
        <a:p>
          <a:endParaRPr lang="en-GB">
            <a:latin typeface="Arial" panose="020B0604020202020204" pitchFamily="34" charset="0"/>
            <a:cs typeface="Arial" panose="020B0604020202020204" pitchFamily="34" charset="0"/>
          </a:endParaRPr>
        </a:p>
      </dgm:t>
    </dgm:pt>
    <dgm:pt modelId="{4BEF44DC-4D7D-4998-9B0D-CF364671E47B}">
      <dgm:prSet custT="1"/>
      <dgm:spPr>
        <a:noFill/>
        <a:ln w="38100">
          <a:solidFill>
            <a:srgbClr val="FF0000"/>
          </a:solidFill>
        </a:ln>
      </dgm:spPr>
      <dgm:t>
        <a:bodyPr/>
        <a:lstStyle/>
        <a:p>
          <a:r>
            <a:rPr lang="en-GB" sz="2000" dirty="0" smtClean="0">
              <a:solidFill>
                <a:schemeClr val="tx2">
                  <a:lumMod val="75000"/>
                </a:schemeClr>
              </a:solidFill>
              <a:latin typeface="Arial" panose="020B0604020202020204" pitchFamily="34" charset="0"/>
              <a:cs typeface="Arial" panose="020B0604020202020204" pitchFamily="34" charset="0"/>
            </a:rPr>
            <a:t>information and advice on what support might be available in the wider community; or </a:t>
          </a:r>
          <a:endParaRPr lang="en-GB" sz="2000" dirty="0">
            <a:solidFill>
              <a:schemeClr val="tx2">
                <a:lumMod val="75000"/>
              </a:schemeClr>
            </a:solidFill>
            <a:latin typeface="Arial" panose="020B0604020202020204" pitchFamily="34" charset="0"/>
            <a:cs typeface="Arial" panose="020B0604020202020204" pitchFamily="34" charset="0"/>
          </a:endParaRPr>
        </a:p>
      </dgm:t>
    </dgm:pt>
    <dgm:pt modelId="{53A90CF2-8F33-4BC7-9A2D-95F9C23FEB21}" type="parTrans" cxnId="{B2D4804E-9736-4774-AB1E-9DF19EFAE422}">
      <dgm:prSet/>
      <dgm:spPr/>
      <dgm:t>
        <a:bodyPr/>
        <a:lstStyle/>
        <a:p>
          <a:endParaRPr lang="en-GB">
            <a:latin typeface="Arial" panose="020B0604020202020204" pitchFamily="34" charset="0"/>
            <a:cs typeface="Arial" panose="020B0604020202020204" pitchFamily="34" charset="0"/>
          </a:endParaRPr>
        </a:p>
      </dgm:t>
    </dgm:pt>
    <dgm:pt modelId="{EE129CDA-F965-4B5F-899C-DCEB6E11B261}" type="sibTrans" cxnId="{B2D4804E-9736-4774-AB1E-9DF19EFAE422}">
      <dgm:prSet/>
      <dgm:spPr/>
      <dgm:t>
        <a:bodyPr/>
        <a:lstStyle/>
        <a:p>
          <a:endParaRPr lang="en-GB">
            <a:latin typeface="Arial" panose="020B0604020202020204" pitchFamily="34" charset="0"/>
            <a:cs typeface="Arial" panose="020B0604020202020204" pitchFamily="34" charset="0"/>
          </a:endParaRPr>
        </a:p>
      </dgm:t>
    </dgm:pt>
    <dgm:pt modelId="{CA4A6DB9-0791-49F3-9786-6A19F89BA8C2}">
      <dgm:prSet custT="1"/>
      <dgm:spPr>
        <a:noFill/>
        <a:ln w="38100">
          <a:solidFill>
            <a:srgbClr val="FF0000"/>
          </a:solidFill>
        </a:ln>
      </dgm:spPr>
      <dgm:t>
        <a:bodyPr/>
        <a:lstStyle/>
        <a:p>
          <a:r>
            <a:rPr lang="en-GB" sz="2000" dirty="0" smtClean="0">
              <a:solidFill>
                <a:schemeClr val="tx2">
                  <a:lumMod val="75000"/>
                </a:schemeClr>
              </a:solidFill>
              <a:latin typeface="Arial" panose="020B0604020202020204" pitchFamily="34" charset="0"/>
              <a:cs typeface="Arial" panose="020B0604020202020204" pitchFamily="34" charset="0"/>
            </a:rPr>
            <a:t>what preventative measures might be taken to prevent or delay the condition progressing</a:t>
          </a:r>
          <a:endParaRPr lang="en-GB" sz="2000" dirty="0">
            <a:solidFill>
              <a:schemeClr val="tx2">
                <a:lumMod val="75000"/>
              </a:schemeClr>
            </a:solidFill>
            <a:latin typeface="Arial" panose="020B0604020202020204" pitchFamily="34" charset="0"/>
            <a:cs typeface="Arial" panose="020B0604020202020204" pitchFamily="34" charset="0"/>
          </a:endParaRPr>
        </a:p>
      </dgm:t>
    </dgm:pt>
    <dgm:pt modelId="{78313FFE-BFAB-42AB-A48C-FF135DF50449}" type="parTrans" cxnId="{31D349B1-D3B8-41FC-9803-4A006A4CB31D}">
      <dgm:prSet/>
      <dgm:spPr/>
      <dgm:t>
        <a:bodyPr/>
        <a:lstStyle/>
        <a:p>
          <a:endParaRPr lang="en-GB">
            <a:latin typeface="Arial" panose="020B0604020202020204" pitchFamily="34" charset="0"/>
            <a:cs typeface="Arial" panose="020B0604020202020204" pitchFamily="34" charset="0"/>
          </a:endParaRPr>
        </a:p>
      </dgm:t>
    </dgm:pt>
    <dgm:pt modelId="{4221FC89-9BFC-4323-A36E-8D5A879B85A6}" type="sibTrans" cxnId="{31D349B1-D3B8-41FC-9803-4A006A4CB31D}">
      <dgm:prSet/>
      <dgm:spPr/>
      <dgm:t>
        <a:bodyPr/>
        <a:lstStyle/>
        <a:p>
          <a:endParaRPr lang="en-GB">
            <a:latin typeface="Arial" panose="020B0604020202020204" pitchFamily="34" charset="0"/>
            <a:cs typeface="Arial" panose="020B0604020202020204" pitchFamily="34" charset="0"/>
          </a:endParaRPr>
        </a:p>
      </dgm:t>
    </dgm:pt>
    <dgm:pt modelId="{A5D8ED30-C611-47D4-B218-2C722B867D25}">
      <dgm:prSet phldrT="[Text]" custT="1"/>
      <dgm:spPr>
        <a:noFill/>
        <a:ln w="76200">
          <a:solidFill>
            <a:srgbClr val="003896"/>
          </a:solidFill>
        </a:ln>
      </dgm:spPr>
      <dgm:t>
        <a:bodyPr/>
        <a:lstStyle/>
        <a:p>
          <a:r>
            <a:rPr lang="en-GB" sz="2000" dirty="0" smtClean="0">
              <a:solidFill>
                <a:schemeClr val="tx2">
                  <a:lumMod val="75000"/>
                </a:schemeClr>
              </a:solidFill>
              <a:latin typeface="Arial" panose="020B0604020202020204" pitchFamily="34" charset="0"/>
              <a:cs typeface="Arial" panose="020B0604020202020204" pitchFamily="34" charset="0"/>
            </a:rPr>
            <a:t>The local authority must:</a:t>
          </a:r>
          <a:endParaRPr lang="en-GB" sz="2000" dirty="0">
            <a:solidFill>
              <a:schemeClr val="tx2">
                <a:lumMod val="75000"/>
              </a:schemeClr>
            </a:solidFill>
            <a:latin typeface="Arial" panose="020B0604020202020204" pitchFamily="34" charset="0"/>
            <a:cs typeface="Arial" panose="020B0604020202020204" pitchFamily="34" charset="0"/>
          </a:endParaRPr>
        </a:p>
      </dgm:t>
    </dgm:pt>
    <dgm:pt modelId="{A7BFCC5A-353D-4D27-9B4F-A25AC6E9E61E}" type="parTrans" cxnId="{2B0C3217-AA5B-4A34-82DA-4BEEE3C965C4}">
      <dgm:prSet/>
      <dgm:spPr/>
      <dgm:t>
        <a:bodyPr/>
        <a:lstStyle/>
        <a:p>
          <a:endParaRPr lang="en-GB">
            <a:latin typeface="Arial" panose="020B0604020202020204" pitchFamily="34" charset="0"/>
            <a:cs typeface="Arial" panose="020B0604020202020204" pitchFamily="34" charset="0"/>
          </a:endParaRPr>
        </a:p>
      </dgm:t>
    </dgm:pt>
    <dgm:pt modelId="{309D9834-A5EB-4657-8E24-C338FBC90D9D}" type="sibTrans" cxnId="{2B0C3217-AA5B-4A34-82DA-4BEEE3C965C4}">
      <dgm:prSet/>
      <dgm:spPr/>
      <dgm:t>
        <a:bodyPr/>
        <a:lstStyle/>
        <a:p>
          <a:endParaRPr lang="en-GB">
            <a:latin typeface="Arial" panose="020B0604020202020204" pitchFamily="34" charset="0"/>
            <a:cs typeface="Arial" panose="020B0604020202020204" pitchFamily="34" charset="0"/>
          </a:endParaRPr>
        </a:p>
      </dgm:t>
    </dgm:pt>
    <dgm:pt modelId="{6F4CF02E-8850-48A1-A2C7-20E00AA135C5}">
      <dgm:prSet phldrT="[Text]" custT="1"/>
      <dgm:spPr>
        <a:noFill/>
        <a:ln w="76200">
          <a:solidFill>
            <a:srgbClr val="003896"/>
          </a:solidFill>
        </a:ln>
      </dgm:spPr>
      <dgm:t>
        <a:bodyPr/>
        <a:lstStyle/>
        <a:p>
          <a:r>
            <a:rPr lang="en-GB" sz="2000" dirty="0" smtClean="0">
              <a:solidFill>
                <a:schemeClr val="tx2">
                  <a:lumMod val="75000"/>
                </a:schemeClr>
              </a:solidFill>
              <a:latin typeface="Arial" panose="020B0604020202020204" pitchFamily="34" charset="0"/>
              <a:cs typeface="Arial" panose="020B0604020202020204" pitchFamily="34" charset="0"/>
            </a:rPr>
            <a:t>produce a written record of whether any of the individual’s needs meet the eligibility criteria, and the reasons for why they do and why they do not</a:t>
          </a:r>
          <a:endParaRPr lang="en-GB" sz="2000" dirty="0">
            <a:solidFill>
              <a:schemeClr val="tx2">
                <a:lumMod val="75000"/>
              </a:schemeClr>
            </a:solidFill>
            <a:latin typeface="Arial" panose="020B0604020202020204" pitchFamily="34" charset="0"/>
            <a:cs typeface="Arial" panose="020B0604020202020204" pitchFamily="34" charset="0"/>
          </a:endParaRPr>
        </a:p>
      </dgm:t>
    </dgm:pt>
    <dgm:pt modelId="{C604191C-A991-42EF-BAC3-10FD75B62991}" type="sibTrans" cxnId="{DC6DF419-CD98-413C-A0BD-49B91F850919}">
      <dgm:prSet/>
      <dgm:spPr/>
      <dgm:t>
        <a:bodyPr/>
        <a:lstStyle/>
        <a:p>
          <a:endParaRPr lang="en-GB"/>
        </a:p>
      </dgm:t>
    </dgm:pt>
    <dgm:pt modelId="{605B403C-5640-40EC-8202-BA55FAA58DD4}" type="parTrans" cxnId="{DC6DF419-CD98-413C-A0BD-49B91F850919}">
      <dgm:prSet/>
      <dgm:spPr/>
      <dgm:t>
        <a:bodyPr/>
        <a:lstStyle/>
        <a:p>
          <a:endParaRPr lang="en-GB"/>
        </a:p>
      </dgm:t>
    </dgm:pt>
    <dgm:pt modelId="{3B5DECC2-A225-4E54-B33E-60455909B535}" type="pres">
      <dgm:prSet presAssocID="{D6477EF9-DE22-47B8-B519-DCC136E2D1B3}" presName="Name0" presStyleCnt="0">
        <dgm:presLayoutVars>
          <dgm:dir/>
          <dgm:animLvl val="lvl"/>
          <dgm:resizeHandles val="exact"/>
        </dgm:presLayoutVars>
      </dgm:prSet>
      <dgm:spPr/>
      <dgm:t>
        <a:bodyPr/>
        <a:lstStyle/>
        <a:p>
          <a:endParaRPr lang="en-GB"/>
        </a:p>
      </dgm:t>
    </dgm:pt>
    <dgm:pt modelId="{629C7528-B64F-409E-BBAB-D6E37C909DD9}" type="pres">
      <dgm:prSet presAssocID="{17C04A1E-FB3D-4014-A28F-F1DED25CA19F}" presName="linNode" presStyleCnt="0"/>
      <dgm:spPr/>
    </dgm:pt>
    <dgm:pt modelId="{D5EA3CD3-BB2C-4BFE-A517-354D4434CC67}" type="pres">
      <dgm:prSet presAssocID="{17C04A1E-FB3D-4014-A28F-F1DED25CA19F}" presName="parTx" presStyleLbl="revTx" presStyleIdx="0" presStyleCnt="2" custLinFactNeighborY="-28622">
        <dgm:presLayoutVars>
          <dgm:chMax val="1"/>
          <dgm:bulletEnabled val="1"/>
        </dgm:presLayoutVars>
      </dgm:prSet>
      <dgm:spPr/>
      <dgm:t>
        <a:bodyPr/>
        <a:lstStyle/>
        <a:p>
          <a:endParaRPr lang="en-GB"/>
        </a:p>
      </dgm:t>
    </dgm:pt>
    <dgm:pt modelId="{6475106C-109F-4AE4-ABA3-18969738CACB}" type="pres">
      <dgm:prSet presAssocID="{17C04A1E-FB3D-4014-A28F-F1DED25CA19F}" presName="bracket" presStyleLbl="parChTrans1D1" presStyleIdx="0" presStyleCnt="2" custLinFactNeighborY="-24102"/>
      <dgm:spPr/>
    </dgm:pt>
    <dgm:pt modelId="{5C771C85-A6D3-410F-9FE4-5D9D0788C4FD}" type="pres">
      <dgm:prSet presAssocID="{17C04A1E-FB3D-4014-A28F-F1DED25CA19F}" presName="spH" presStyleCnt="0"/>
      <dgm:spPr/>
    </dgm:pt>
    <dgm:pt modelId="{D4D4B6FC-E5D6-482B-BC8A-EBAAB70C5E64}" type="pres">
      <dgm:prSet presAssocID="{17C04A1E-FB3D-4014-A28F-F1DED25CA19F}" presName="desTx" presStyleLbl="node1" presStyleIdx="0" presStyleCnt="2" custLinFactNeighborY="-24102">
        <dgm:presLayoutVars>
          <dgm:bulletEnabled val="1"/>
        </dgm:presLayoutVars>
      </dgm:prSet>
      <dgm:spPr/>
      <dgm:t>
        <a:bodyPr/>
        <a:lstStyle/>
        <a:p>
          <a:endParaRPr lang="en-GB"/>
        </a:p>
      </dgm:t>
    </dgm:pt>
    <dgm:pt modelId="{D11D00DD-0DC7-4995-BDB8-82A9C305BADB}" type="pres">
      <dgm:prSet presAssocID="{BDD5ADCF-885E-4CCB-9FD8-8E6CAC23B82C}" presName="spV" presStyleCnt="0"/>
      <dgm:spPr/>
    </dgm:pt>
    <dgm:pt modelId="{E1F61816-6DC4-47DC-8854-8702663EA7D0}" type="pres">
      <dgm:prSet presAssocID="{16C22CE6-4265-4AD2-88D2-6D15BCE114D3}" presName="linNode" presStyleCnt="0"/>
      <dgm:spPr/>
    </dgm:pt>
    <dgm:pt modelId="{CA05E6B2-6B8F-4F42-BFA3-649B083EC8CD}" type="pres">
      <dgm:prSet presAssocID="{16C22CE6-4265-4AD2-88D2-6D15BCE114D3}" presName="parTx" presStyleLbl="revTx" presStyleIdx="1" presStyleCnt="2" custLinFactNeighborY="15209">
        <dgm:presLayoutVars>
          <dgm:chMax val="1"/>
          <dgm:bulletEnabled val="1"/>
        </dgm:presLayoutVars>
      </dgm:prSet>
      <dgm:spPr/>
      <dgm:t>
        <a:bodyPr/>
        <a:lstStyle/>
        <a:p>
          <a:endParaRPr lang="en-GB"/>
        </a:p>
      </dgm:t>
    </dgm:pt>
    <dgm:pt modelId="{2E17C00C-39FD-4ED8-8A5F-52A79A12B2B8}" type="pres">
      <dgm:prSet presAssocID="{16C22CE6-4265-4AD2-88D2-6D15BCE114D3}" presName="bracket" presStyleLbl="parChTrans1D1" presStyleIdx="1" presStyleCnt="2" custLinFactNeighborY="10580">
        <dgm:style>
          <a:lnRef idx="2">
            <a:schemeClr val="accent2"/>
          </a:lnRef>
          <a:fillRef idx="1">
            <a:schemeClr val="lt1"/>
          </a:fillRef>
          <a:effectRef idx="0">
            <a:schemeClr val="accent2"/>
          </a:effectRef>
          <a:fontRef idx="minor">
            <a:schemeClr val="dk1"/>
          </a:fontRef>
        </dgm:style>
      </dgm:prSet>
      <dgm:spPr/>
      <dgm:t>
        <a:bodyPr/>
        <a:lstStyle/>
        <a:p>
          <a:endParaRPr lang="en-GB"/>
        </a:p>
      </dgm:t>
    </dgm:pt>
    <dgm:pt modelId="{83DFABDA-BA11-4DB9-AF4A-E31C33AAB086}" type="pres">
      <dgm:prSet presAssocID="{16C22CE6-4265-4AD2-88D2-6D15BCE114D3}" presName="spH" presStyleCnt="0"/>
      <dgm:spPr/>
    </dgm:pt>
    <dgm:pt modelId="{AF566BAA-2011-4400-A3A8-5869A5247421}" type="pres">
      <dgm:prSet presAssocID="{16C22CE6-4265-4AD2-88D2-6D15BCE114D3}" presName="desTx" presStyleLbl="node1" presStyleIdx="1" presStyleCnt="2" custLinFactNeighborY="10580">
        <dgm:presLayoutVars>
          <dgm:bulletEnabled val="1"/>
        </dgm:presLayoutVars>
      </dgm:prSet>
      <dgm:spPr/>
      <dgm:t>
        <a:bodyPr/>
        <a:lstStyle/>
        <a:p>
          <a:endParaRPr lang="en-GB"/>
        </a:p>
      </dgm:t>
    </dgm:pt>
  </dgm:ptLst>
  <dgm:cxnLst>
    <dgm:cxn modelId="{4357D7C3-8D30-422C-9649-8828F6F67AC6}" type="presOf" srcId="{A5D8ED30-C611-47D4-B218-2C722B867D25}" destId="{D4D4B6FC-E5D6-482B-BC8A-EBAAB70C5E64}" srcOrd="0" destOrd="0" presId="urn:diagrams.loki3.com/BracketList+Icon"/>
    <dgm:cxn modelId="{31D349B1-D3B8-41FC-9803-4A006A4CB31D}" srcId="{C072CF28-3AE2-49CA-AF9B-153243570E2B}" destId="{CA4A6DB9-0791-49F3-9786-6A19F89BA8C2}" srcOrd="1" destOrd="0" parTransId="{78313FFE-BFAB-42AB-A48C-FF135DF50449}" sibTransId="{4221FC89-9BFC-4323-A36E-8D5A879B85A6}"/>
    <dgm:cxn modelId="{2B0C3217-AA5B-4A34-82DA-4BEEE3C965C4}" srcId="{17C04A1E-FB3D-4014-A28F-F1DED25CA19F}" destId="{A5D8ED30-C611-47D4-B218-2C722B867D25}" srcOrd="0" destOrd="0" parTransId="{A7BFCC5A-353D-4D27-9B4F-A25AC6E9E61E}" sibTransId="{309D9834-A5EB-4657-8E24-C338FBC90D9D}"/>
    <dgm:cxn modelId="{DC1A4B67-7BD9-4801-9C97-1BC1604E87D8}" srcId="{D6477EF9-DE22-47B8-B519-DCC136E2D1B3}" destId="{17C04A1E-FB3D-4014-A28F-F1DED25CA19F}" srcOrd="0" destOrd="0" parTransId="{3FDF47F1-CC0C-4CFF-8D9C-F7EDC5961118}" sibTransId="{BDD5ADCF-885E-4CCB-9FD8-8E6CAC23B82C}"/>
    <dgm:cxn modelId="{DC6DF419-CD98-413C-A0BD-49B91F850919}" srcId="{A5D8ED30-C611-47D4-B218-2C722B867D25}" destId="{6F4CF02E-8850-48A1-A2C7-20E00AA135C5}" srcOrd="0" destOrd="0" parTransId="{605B403C-5640-40EC-8202-BA55FAA58DD4}" sibTransId="{C604191C-A991-42EF-BAC3-10FD75B62991}"/>
    <dgm:cxn modelId="{8BA560BF-D255-4A4A-AFA1-6D3E199E04E6}" type="presOf" srcId="{17C04A1E-FB3D-4014-A28F-F1DED25CA19F}" destId="{D5EA3CD3-BB2C-4BFE-A517-354D4434CC67}" srcOrd="0" destOrd="0" presId="urn:diagrams.loki3.com/BracketList+Icon"/>
    <dgm:cxn modelId="{B2D4804E-9736-4774-AB1E-9DF19EFAE422}" srcId="{C072CF28-3AE2-49CA-AF9B-153243570E2B}" destId="{4BEF44DC-4D7D-4998-9B0D-CF364671E47B}" srcOrd="0" destOrd="0" parTransId="{53A90CF2-8F33-4BC7-9A2D-95F9C23FEB21}" sibTransId="{EE129CDA-F965-4B5F-899C-DCEB6E11B261}"/>
    <dgm:cxn modelId="{4B5178EF-0A3D-4527-93BC-25D09A974A74}" srcId="{16C22CE6-4265-4AD2-88D2-6D15BCE114D3}" destId="{C072CF28-3AE2-49CA-AF9B-153243570E2B}" srcOrd="0" destOrd="0" parTransId="{EEAB7DC3-375D-41BC-B93B-7F218CB8D9AE}" sibTransId="{B7901C47-BD14-4E74-9DB1-F49DB655CBCC}"/>
    <dgm:cxn modelId="{A5E1D30A-E004-43C1-8271-2983733AF720}" type="presOf" srcId="{6F4CF02E-8850-48A1-A2C7-20E00AA135C5}" destId="{D4D4B6FC-E5D6-482B-BC8A-EBAAB70C5E64}" srcOrd="0" destOrd="1" presId="urn:diagrams.loki3.com/BracketList+Icon"/>
    <dgm:cxn modelId="{82FA3E97-8741-410A-822E-7621E789302F}" type="presOf" srcId="{4BEF44DC-4D7D-4998-9B0D-CF364671E47B}" destId="{AF566BAA-2011-4400-A3A8-5869A5247421}" srcOrd="0" destOrd="1" presId="urn:diagrams.loki3.com/BracketList+Icon"/>
    <dgm:cxn modelId="{E8E9FAD1-E89B-4546-A553-66E3C9B93DB9}" type="presOf" srcId="{C072CF28-3AE2-49CA-AF9B-153243570E2B}" destId="{AF566BAA-2011-4400-A3A8-5869A5247421}" srcOrd="0" destOrd="0" presId="urn:diagrams.loki3.com/BracketList+Icon"/>
    <dgm:cxn modelId="{A9C6A43D-7970-42EC-998C-E60D408C017B}" type="presOf" srcId="{D6477EF9-DE22-47B8-B519-DCC136E2D1B3}" destId="{3B5DECC2-A225-4E54-B33E-60455909B535}" srcOrd="0" destOrd="0" presId="urn:diagrams.loki3.com/BracketList+Icon"/>
    <dgm:cxn modelId="{64CDFE8A-748B-4D0D-A8F8-0AE8E4FB5481}" type="presOf" srcId="{16C22CE6-4265-4AD2-88D2-6D15BCE114D3}" destId="{CA05E6B2-6B8F-4F42-BFA3-649B083EC8CD}" srcOrd="0" destOrd="0" presId="urn:diagrams.loki3.com/BracketList+Icon"/>
    <dgm:cxn modelId="{CBE25191-8AF1-40EA-A148-91A947C49CDC}" srcId="{D6477EF9-DE22-47B8-B519-DCC136E2D1B3}" destId="{16C22CE6-4265-4AD2-88D2-6D15BCE114D3}" srcOrd="1" destOrd="0" parTransId="{B7580B47-4C12-4755-BC0D-C5822F4F6083}" sibTransId="{5EBAD5F9-033D-4D3D-88C2-D69B40CD8A14}"/>
    <dgm:cxn modelId="{CB61103D-0EE7-4FD0-AECF-674714F519CA}" type="presOf" srcId="{CA4A6DB9-0791-49F3-9786-6A19F89BA8C2}" destId="{AF566BAA-2011-4400-A3A8-5869A5247421}" srcOrd="0" destOrd="2" presId="urn:diagrams.loki3.com/BracketList+Icon"/>
    <dgm:cxn modelId="{6C4B294C-C5A4-4140-BA4C-64DBA5C59B35}" type="presParOf" srcId="{3B5DECC2-A225-4E54-B33E-60455909B535}" destId="{629C7528-B64F-409E-BBAB-D6E37C909DD9}" srcOrd="0" destOrd="0" presId="urn:diagrams.loki3.com/BracketList+Icon"/>
    <dgm:cxn modelId="{D0CD729A-C68F-462E-BEE0-99F80B5E1C8A}" type="presParOf" srcId="{629C7528-B64F-409E-BBAB-D6E37C909DD9}" destId="{D5EA3CD3-BB2C-4BFE-A517-354D4434CC67}" srcOrd="0" destOrd="0" presId="urn:diagrams.loki3.com/BracketList+Icon"/>
    <dgm:cxn modelId="{E555A62E-A3E3-4B7D-B3BE-F246248FFB6C}" type="presParOf" srcId="{629C7528-B64F-409E-BBAB-D6E37C909DD9}" destId="{6475106C-109F-4AE4-ABA3-18969738CACB}" srcOrd="1" destOrd="0" presId="urn:diagrams.loki3.com/BracketList+Icon"/>
    <dgm:cxn modelId="{168F2F97-E915-4115-851C-88A686E013AD}" type="presParOf" srcId="{629C7528-B64F-409E-BBAB-D6E37C909DD9}" destId="{5C771C85-A6D3-410F-9FE4-5D9D0788C4FD}" srcOrd="2" destOrd="0" presId="urn:diagrams.loki3.com/BracketList+Icon"/>
    <dgm:cxn modelId="{32A2773A-18A0-467E-A172-3099C97D242D}" type="presParOf" srcId="{629C7528-B64F-409E-BBAB-D6E37C909DD9}" destId="{D4D4B6FC-E5D6-482B-BC8A-EBAAB70C5E64}" srcOrd="3" destOrd="0" presId="urn:diagrams.loki3.com/BracketList+Icon"/>
    <dgm:cxn modelId="{22A802B3-FC5A-4370-B6C0-A74A4C0BE26C}" type="presParOf" srcId="{3B5DECC2-A225-4E54-B33E-60455909B535}" destId="{D11D00DD-0DC7-4995-BDB8-82A9C305BADB}" srcOrd="1" destOrd="0" presId="urn:diagrams.loki3.com/BracketList+Icon"/>
    <dgm:cxn modelId="{9EC39ACE-3498-4189-A3D6-DEE0EAAB2670}" type="presParOf" srcId="{3B5DECC2-A225-4E54-B33E-60455909B535}" destId="{E1F61816-6DC4-47DC-8854-8702663EA7D0}" srcOrd="2" destOrd="0" presId="urn:diagrams.loki3.com/BracketList+Icon"/>
    <dgm:cxn modelId="{38BBF569-783C-4551-873B-B1FC28F23C6B}" type="presParOf" srcId="{E1F61816-6DC4-47DC-8854-8702663EA7D0}" destId="{CA05E6B2-6B8F-4F42-BFA3-649B083EC8CD}" srcOrd="0" destOrd="0" presId="urn:diagrams.loki3.com/BracketList+Icon"/>
    <dgm:cxn modelId="{693DD54C-B146-4B34-AA9E-7417138BF037}" type="presParOf" srcId="{E1F61816-6DC4-47DC-8854-8702663EA7D0}" destId="{2E17C00C-39FD-4ED8-8A5F-52A79A12B2B8}" srcOrd="1" destOrd="0" presId="urn:diagrams.loki3.com/BracketList+Icon"/>
    <dgm:cxn modelId="{C1C95B12-24E7-40EA-9195-E23C9DD9F3C6}" type="presParOf" srcId="{E1F61816-6DC4-47DC-8854-8702663EA7D0}" destId="{83DFABDA-BA11-4DB9-AF4A-E31C33AAB086}" srcOrd="2" destOrd="0" presId="urn:diagrams.loki3.com/BracketList+Icon"/>
    <dgm:cxn modelId="{9452CADE-50CD-4488-A1CB-69F76BE09C45}" type="presParOf" srcId="{E1F61816-6DC4-47DC-8854-8702663EA7D0}" destId="{AF566BAA-2011-4400-A3A8-5869A5247421}" srcOrd="3" destOrd="0" presId="urn:diagrams.loki3.com/BracketLis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51F7C6-B111-4809-AE79-3168E004149E}"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GB"/>
        </a:p>
      </dgm:t>
    </dgm:pt>
    <dgm:pt modelId="{2995651F-299D-4259-B72F-09495582F885}">
      <dgm:prSet phldrT="[Text]" custT="1"/>
      <dgm:spPr/>
      <dgm:t>
        <a:bodyPr/>
        <a:lstStyle/>
        <a:p>
          <a:pPr>
            <a:spcAft>
              <a:spcPts val="1200"/>
            </a:spcAft>
          </a:pPr>
          <a:r>
            <a:rPr lang="en-GB" sz="2000" b="1" dirty="0" smtClean="0">
              <a:latin typeface="Arial" panose="020B0604020202020204" pitchFamily="34" charset="0"/>
              <a:cs typeface="Arial" panose="020B0604020202020204" pitchFamily="34" charset="0"/>
            </a:rPr>
            <a:t>Assessment</a:t>
          </a:r>
          <a:endParaRPr lang="en-GB" sz="2000" b="1" dirty="0">
            <a:latin typeface="Arial" panose="020B0604020202020204" pitchFamily="34" charset="0"/>
            <a:cs typeface="Arial" panose="020B0604020202020204" pitchFamily="34" charset="0"/>
          </a:endParaRPr>
        </a:p>
      </dgm:t>
    </dgm:pt>
    <dgm:pt modelId="{E58A7465-FF04-466F-B650-292A197052D3}" type="parTrans" cxnId="{47B40CD5-C0AE-4A3C-A479-AE6E39E0F6ED}">
      <dgm:prSet/>
      <dgm:spPr/>
      <dgm:t>
        <a:bodyPr/>
        <a:lstStyle/>
        <a:p>
          <a:endParaRPr lang="en-GB"/>
        </a:p>
      </dgm:t>
    </dgm:pt>
    <dgm:pt modelId="{BF973AC3-5441-4E5B-86E3-01D07AFC495D}" type="sibTrans" cxnId="{47B40CD5-C0AE-4A3C-A479-AE6E39E0F6ED}">
      <dgm:prSet/>
      <dgm:spPr/>
      <dgm:t>
        <a:bodyPr/>
        <a:lstStyle/>
        <a:p>
          <a:endParaRPr lang="en-GB"/>
        </a:p>
      </dgm:t>
    </dgm:pt>
    <dgm:pt modelId="{850E7963-C76C-445F-95C7-FEC786D79A35}">
      <dgm:prSet phldrT="[Text]" custT="1"/>
      <dgm:spPr/>
      <dgm:t>
        <a:bodyPr/>
        <a:lstStyle/>
        <a:p>
          <a:pPr>
            <a:spcAft>
              <a:spcPct val="15000"/>
            </a:spcAft>
          </a:pPr>
          <a:r>
            <a:rPr lang="en-GB" sz="2000" dirty="0" smtClean="0">
              <a:latin typeface="Arial" panose="020B0604020202020204" pitchFamily="34" charset="0"/>
              <a:cs typeface="Arial" panose="020B0604020202020204" pitchFamily="34" charset="0"/>
            </a:rPr>
            <a:t>What are the needs and outcomes the person wants to achieve?</a:t>
          </a:r>
          <a:endParaRPr lang="en-GB" sz="2000" dirty="0">
            <a:latin typeface="Arial" panose="020B0604020202020204" pitchFamily="34" charset="0"/>
            <a:cs typeface="Arial" panose="020B0604020202020204" pitchFamily="34" charset="0"/>
          </a:endParaRPr>
        </a:p>
      </dgm:t>
    </dgm:pt>
    <dgm:pt modelId="{F67EDDD3-38E6-4393-85AD-5897EF4BA883}" type="parTrans" cxnId="{6BD3D3DE-6BC5-4906-9323-871838096A67}">
      <dgm:prSet/>
      <dgm:spPr/>
      <dgm:t>
        <a:bodyPr/>
        <a:lstStyle/>
        <a:p>
          <a:endParaRPr lang="en-GB"/>
        </a:p>
      </dgm:t>
    </dgm:pt>
    <dgm:pt modelId="{DC9F179B-91BD-44CB-A959-B995F7C5E516}" type="sibTrans" cxnId="{6BD3D3DE-6BC5-4906-9323-871838096A67}">
      <dgm:prSet/>
      <dgm:spPr/>
      <dgm:t>
        <a:bodyPr/>
        <a:lstStyle/>
        <a:p>
          <a:endParaRPr lang="en-GB"/>
        </a:p>
      </dgm:t>
    </dgm:pt>
    <dgm:pt modelId="{0FC9BAFC-40C9-444B-9F95-C9AAD4D82282}">
      <dgm:prSet phldrT="[Text]" custT="1"/>
      <dgm:spPr/>
      <dgm:t>
        <a:bodyPr/>
        <a:lstStyle/>
        <a:p>
          <a:pPr>
            <a:spcAft>
              <a:spcPts val="1200"/>
            </a:spcAft>
          </a:pPr>
          <a:r>
            <a:rPr lang="en-GB" sz="2000" b="1" dirty="0" smtClean="0">
              <a:latin typeface="Arial" panose="020B0604020202020204" pitchFamily="34" charset="0"/>
              <a:cs typeface="Arial" panose="020B0604020202020204" pitchFamily="34" charset="0"/>
            </a:rPr>
            <a:t>Eligibility determination</a:t>
          </a:r>
          <a:endParaRPr lang="en-GB" sz="2000" b="1" dirty="0">
            <a:latin typeface="Arial" panose="020B0604020202020204" pitchFamily="34" charset="0"/>
            <a:cs typeface="Arial" panose="020B0604020202020204" pitchFamily="34" charset="0"/>
          </a:endParaRPr>
        </a:p>
      </dgm:t>
    </dgm:pt>
    <dgm:pt modelId="{4771BCA5-1A82-4EA2-8595-25D1BA2D954B}" type="parTrans" cxnId="{428F0389-8FEE-4ED0-BCC4-7EA21C21CD03}">
      <dgm:prSet/>
      <dgm:spPr/>
      <dgm:t>
        <a:bodyPr/>
        <a:lstStyle/>
        <a:p>
          <a:endParaRPr lang="en-GB"/>
        </a:p>
      </dgm:t>
    </dgm:pt>
    <dgm:pt modelId="{4ED27869-5AAF-4D54-99FD-AFFBF3360205}" type="sibTrans" cxnId="{428F0389-8FEE-4ED0-BCC4-7EA21C21CD03}">
      <dgm:prSet/>
      <dgm:spPr/>
      <dgm:t>
        <a:bodyPr/>
        <a:lstStyle/>
        <a:p>
          <a:endParaRPr lang="en-GB"/>
        </a:p>
      </dgm:t>
    </dgm:pt>
    <dgm:pt modelId="{0A9EB05B-C31D-4741-A15C-BF8125230006}">
      <dgm:prSet phldrT="[Text]" custT="1"/>
      <dgm:spPr/>
      <dgm:t>
        <a:bodyPr/>
        <a:lstStyle/>
        <a:p>
          <a:pPr>
            <a:spcAft>
              <a:spcPct val="15000"/>
            </a:spcAft>
          </a:pPr>
          <a:r>
            <a:rPr lang="en-GB" sz="2000" dirty="0" smtClean="0">
              <a:latin typeface="Arial" panose="020B0604020202020204" pitchFamily="34" charset="0"/>
              <a:cs typeface="Arial" panose="020B0604020202020204" pitchFamily="34" charset="0"/>
            </a:rPr>
            <a:t>Are the person’s needs eligible?</a:t>
          </a:r>
          <a:endParaRPr lang="en-GB" sz="2000" dirty="0">
            <a:latin typeface="Arial" panose="020B0604020202020204" pitchFamily="34" charset="0"/>
            <a:cs typeface="Arial" panose="020B0604020202020204" pitchFamily="34" charset="0"/>
          </a:endParaRPr>
        </a:p>
      </dgm:t>
    </dgm:pt>
    <dgm:pt modelId="{A01339B4-0CB1-4658-B614-744B8C7BCF3C}" type="parTrans" cxnId="{9E5AF225-5BEB-40D3-A072-92CC060A439C}">
      <dgm:prSet/>
      <dgm:spPr/>
      <dgm:t>
        <a:bodyPr/>
        <a:lstStyle/>
        <a:p>
          <a:endParaRPr lang="en-GB"/>
        </a:p>
      </dgm:t>
    </dgm:pt>
    <dgm:pt modelId="{23D39B90-056C-4063-A2ED-B93DD3561F84}" type="sibTrans" cxnId="{9E5AF225-5BEB-40D3-A072-92CC060A439C}">
      <dgm:prSet/>
      <dgm:spPr/>
      <dgm:t>
        <a:bodyPr/>
        <a:lstStyle/>
        <a:p>
          <a:endParaRPr lang="en-GB"/>
        </a:p>
      </dgm:t>
    </dgm:pt>
    <dgm:pt modelId="{A388AC32-7C3D-4301-9B63-B19E28ACC48B}">
      <dgm:prSet phldrT="[Text]" custT="1"/>
      <dgm:spPr/>
      <dgm:t>
        <a:bodyPr/>
        <a:lstStyle/>
        <a:p>
          <a:pPr>
            <a:spcAft>
              <a:spcPts val="1200"/>
            </a:spcAft>
          </a:pPr>
          <a:r>
            <a:rPr lang="en-GB" sz="2000" b="1" dirty="0" smtClean="0">
              <a:latin typeface="Arial" panose="020B0604020202020204" pitchFamily="34" charset="0"/>
              <a:cs typeface="Arial" panose="020B0604020202020204" pitchFamily="34" charset="0"/>
            </a:rPr>
            <a:t>Met needs</a:t>
          </a:r>
          <a:endParaRPr lang="en-GB" sz="1800" b="1" dirty="0">
            <a:latin typeface="Arial" panose="020B0604020202020204" pitchFamily="34" charset="0"/>
            <a:cs typeface="Arial" panose="020B0604020202020204" pitchFamily="34" charset="0"/>
          </a:endParaRPr>
        </a:p>
      </dgm:t>
    </dgm:pt>
    <dgm:pt modelId="{B77692B0-F12F-4E0B-9CF5-EA1BDA2CDE87}" type="parTrans" cxnId="{10AA695E-679D-437E-AED3-05E227646C6C}">
      <dgm:prSet/>
      <dgm:spPr/>
      <dgm:t>
        <a:bodyPr/>
        <a:lstStyle/>
        <a:p>
          <a:endParaRPr lang="en-GB"/>
        </a:p>
      </dgm:t>
    </dgm:pt>
    <dgm:pt modelId="{CEBA5DD5-C48E-4B3E-BE2D-19714C2B7926}" type="sibTrans" cxnId="{10AA695E-679D-437E-AED3-05E227646C6C}">
      <dgm:prSet/>
      <dgm:spPr/>
      <dgm:t>
        <a:bodyPr/>
        <a:lstStyle/>
        <a:p>
          <a:endParaRPr lang="en-GB"/>
        </a:p>
      </dgm:t>
    </dgm:pt>
    <dgm:pt modelId="{E5EC73A8-BB92-45B4-B5A1-94FF9054A13D}">
      <dgm:prSet phldrT="[Text]" custT="1"/>
      <dgm:spPr/>
      <dgm:t>
        <a:bodyPr/>
        <a:lstStyle/>
        <a:p>
          <a:pPr>
            <a:spcAft>
              <a:spcPct val="15000"/>
            </a:spcAft>
          </a:pPr>
          <a:r>
            <a:rPr lang="en-GB" sz="2000" dirty="0" smtClean="0">
              <a:latin typeface="Arial" panose="020B0604020202020204" pitchFamily="34" charset="0"/>
              <a:cs typeface="Arial" panose="020B0604020202020204" pitchFamily="34" charset="0"/>
            </a:rPr>
            <a:t>Are included in the personal budget</a:t>
          </a:r>
          <a:endParaRPr lang="en-GB" sz="2000" dirty="0">
            <a:latin typeface="Arial" panose="020B0604020202020204" pitchFamily="34" charset="0"/>
            <a:cs typeface="Arial" panose="020B0604020202020204" pitchFamily="34" charset="0"/>
          </a:endParaRPr>
        </a:p>
      </dgm:t>
    </dgm:pt>
    <dgm:pt modelId="{07263AC4-374B-4EAC-8802-A78D51EF7948}" type="parTrans" cxnId="{150EEC35-8587-4E74-B688-486F5675D08A}">
      <dgm:prSet/>
      <dgm:spPr/>
      <dgm:t>
        <a:bodyPr/>
        <a:lstStyle/>
        <a:p>
          <a:endParaRPr lang="en-GB"/>
        </a:p>
      </dgm:t>
    </dgm:pt>
    <dgm:pt modelId="{EF04A3B2-2444-403B-A152-E9D7679FBC74}" type="sibTrans" cxnId="{150EEC35-8587-4E74-B688-486F5675D08A}">
      <dgm:prSet/>
      <dgm:spPr/>
      <dgm:t>
        <a:bodyPr/>
        <a:lstStyle/>
        <a:p>
          <a:endParaRPr lang="en-GB"/>
        </a:p>
      </dgm:t>
    </dgm:pt>
    <dgm:pt modelId="{2880B036-AEA3-4992-8823-82DF9AA65F1A}">
      <dgm:prSet phldrT="[Text]" custT="1"/>
      <dgm:spPr/>
      <dgm:t>
        <a:bodyPr/>
        <a:lstStyle/>
        <a:p>
          <a:pPr>
            <a:spcAft>
              <a:spcPts val="1200"/>
            </a:spcAft>
          </a:pPr>
          <a:r>
            <a:rPr lang="en-GB" sz="2000" b="1" dirty="0" smtClean="0">
              <a:latin typeface="Arial" panose="020B0604020202020204" pitchFamily="34" charset="0"/>
              <a:cs typeface="Arial" panose="020B0604020202020204" pitchFamily="34" charset="0"/>
            </a:rPr>
            <a:t>Unmet needs</a:t>
          </a:r>
          <a:endParaRPr lang="en-GB" sz="1800" b="1" dirty="0">
            <a:latin typeface="Arial" panose="020B0604020202020204" pitchFamily="34" charset="0"/>
            <a:cs typeface="Arial" panose="020B0604020202020204" pitchFamily="34" charset="0"/>
          </a:endParaRPr>
        </a:p>
      </dgm:t>
    </dgm:pt>
    <dgm:pt modelId="{AD0731DD-E933-435B-BEA6-758C06C560FA}" type="parTrans" cxnId="{6D79E99E-0B83-42A7-83CC-D37031955A79}">
      <dgm:prSet/>
      <dgm:spPr/>
      <dgm:t>
        <a:bodyPr/>
        <a:lstStyle/>
        <a:p>
          <a:endParaRPr lang="en-GB"/>
        </a:p>
      </dgm:t>
    </dgm:pt>
    <dgm:pt modelId="{8EB441F3-A931-40F6-A008-6A5F2F5D8EF8}" type="sibTrans" cxnId="{6D79E99E-0B83-42A7-83CC-D37031955A79}">
      <dgm:prSet/>
      <dgm:spPr/>
      <dgm:t>
        <a:bodyPr/>
        <a:lstStyle/>
        <a:p>
          <a:endParaRPr lang="en-GB"/>
        </a:p>
      </dgm:t>
    </dgm:pt>
    <dgm:pt modelId="{D1C52D1F-3390-4BB2-91E8-FCC6D2EF14FB}">
      <dgm:prSet phldrT="[Text]" custT="1"/>
      <dgm:spPr/>
      <dgm:t>
        <a:bodyPr/>
        <a:lstStyle/>
        <a:p>
          <a:pPr>
            <a:spcAft>
              <a:spcPct val="15000"/>
            </a:spcAft>
          </a:pPr>
          <a:r>
            <a:rPr lang="en-GB" sz="2000" dirty="0" smtClean="0">
              <a:latin typeface="Arial" panose="020B0604020202020204" pitchFamily="34" charset="0"/>
              <a:cs typeface="Arial" panose="020B0604020202020204" pitchFamily="34" charset="0"/>
            </a:rPr>
            <a:t>What needs can be/are being met through non-service provision?</a:t>
          </a:r>
          <a:endParaRPr lang="en-GB" sz="2000" dirty="0">
            <a:latin typeface="Arial" panose="020B0604020202020204" pitchFamily="34" charset="0"/>
            <a:cs typeface="Arial" panose="020B0604020202020204" pitchFamily="34" charset="0"/>
          </a:endParaRPr>
        </a:p>
      </dgm:t>
    </dgm:pt>
    <dgm:pt modelId="{FF1EDBE9-2E54-43C1-BBA3-4C6840115F5F}" type="parTrans" cxnId="{CDC2E935-7CB6-4691-A42B-49918ACF5769}">
      <dgm:prSet/>
      <dgm:spPr/>
      <dgm:t>
        <a:bodyPr/>
        <a:lstStyle/>
        <a:p>
          <a:endParaRPr lang="en-GB"/>
        </a:p>
      </dgm:t>
    </dgm:pt>
    <dgm:pt modelId="{312EB349-C89D-44A3-8D33-1B6A79BDAA5F}" type="sibTrans" cxnId="{CDC2E935-7CB6-4691-A42B-49918ACF5769}">
      <dgm:prSet/>
      <dgm:spPr/>
      <dgm:t>
        <a:bodyPr/>
        <a:lstStyle/>
        <a:p>
          <a:endParaRPr lang="en-GB"/>
        </a:p>
      </dgm:t>
    </dgm:pt>
    <dgm:pt modelId="{B54FC521-4C62-4243-B9C2-9A1986FED354}" type="pres">
      <dgm:prSet presAssocID="{6951F7C6-B111-4809-AE79-3168E004149E}" presName="Name0" presStyleCnt="0">
        <dgm:presLayoutVars>
          <dgm:dir/>
          <dgm:resizeHandles val="exact"/>
        </dgm:presLayoutVars>
      </dgm:prSet>
      <dgm:spPr/>
      <dgm:t>
        <a:bodyPr/>
        <a:lstStyle/>
        <a:p>
          <a:endParaRPr lang="en-GB"/>
        </a:p>
      </dgm:t>
    </dgm:pt>
    <dgm:pt modelId="{9179CB07-8262-4D07-A6F8-9E7B7F4CC4BE}" type="pres">
      <dgm:prSet presAssocID="{2995651F-299D-4259-B72F-09495582F885}" presName="node" presStyleLbl="node1" presStyleIdx="0" presStyleCnt="4">
        <dgm:presLayoutVars>
          <dgm:bulletEnabled val="1"/>
        </dgm:presLayoutVars>
      </dgm:prSet>
      <dgm:spPr/>
      <dgm:t>
        <a:bodyPr/>
        <a:lstStyle/>
        <a:p>
          <a:endParaRPr lang="en-GB"/>
        </a:p>
      </dgm:t>
    </dgm:pt>
    <dgm:pt modelId="{17982800-7594-4B16-8DC2-1AF497E48C63}" type="pres">
      <dgm:prSet presAssocID="{BF973AC3-5441-4E5B-86E3-01D07AFC495D}" presName="sibTrans" presStyleCnt="0"/>
      <dgm:spPr/>
    </dgm:pt>
    <dgm:pt modelId="{6EF4D521-7752-4D27-83DF-0BD4B1F534E6}" type="pres">
      <dgm:prSet presAssocID="{0FC9BAFC-40C9-444B-9F95-C9AAD4D82282}" presName="node" presStyleLbl="node1" presStyleIdx="1" presStyleCnt="4">
        <dgm:presLayoutVars>
          <dgm:bulletEnabled val="1"/>
        </dgm:presLayoutVars>
      </dgm:prSet>
      <dgm:spPr/>
      <dgm:t>
        <a:bodyPr/>
        <a:lstStyle/>
        <a:p>
          <a:endParaRPr lang="en-GB"/>
        </a:p>
      </dgm:t>
    </dgm:pt>
    <dgm:pt modelId="{1B9D3455-7688-4985-B9A5-ADAC50BA8B42}" type="pres">
      <dgm:prSet presAssocID="{4ED27869-5AAF-4D54-99FD-AFFBF3360205}" presName="sibTrans" presStyleCnt="0"/>
      <dgm:spPr/>
    </dgm:pt>
    <dgm:pt modelId="{79DC6980-9A73-4E59-9304-C74E16E2FF49}" type="pres">
      <dgm:prSet presAssocID="{A388AC32-7C3D-4301-9B63-B19E28ACC48B}" presName="node" presStyleLbl="node1" presStyleIdx="2" presStyleCnt="4">
        <dgm:presLayoutVars>
          <dgm:bulletEnabled val="1"/>
        </dgm:presLayoutVars>
      </dgm:prSet>
      <dgm:spPr/>
      <dgm:t>
        <a:bodyPr/>
        <a:lstStyle/>
        <a:p>
          <a:endParaRPr lang="en-GB"/>
        </a:p>
      </dgm:t>
    </dgm:pt>
    <dgm:pt modelId="{32D1B325-F4A1-4052-922C-45A75B61A9F9}" type="pres">
      <dgm:prSet presAssocID="{CEBA5DD5-C48E-4B3E-BE2D-19714C2B7926}" presName="sibTrans" presStyleCnt="0"/>
      <dgm:spPr/>
    </dgm:pt>
    <dgm:pt modelId="{53AF7CCC-1800-4506-910D-C0D962D12E9B}" type="pres">
      <dgm:prSet presAssocID="{2880B036-AEA3-4992-8823-82DF9AA65F1A}" presName="node" presStyleLbl="node1" presStyleIdx="3" presStyleCnt="4">
        <dgm:presLayoutVars>
          <dgm:bulletEnabled val="1"/>
        </dgm:presLayoutVars>
      </dgm:prSet>
      <dgm:spPr/>
      <dgm:t>
        <a:bodyPr/>
        <a:lstStyle/>
        <a:p>
          <a:endParaRPr lang="en-GB"/>
        </a:p>
      </dgm:t>
    </dgm:pt>
  </dgm:ptLst>
  <dgm:cxnLst>
    <dgm:cxn modelId="{0D5A7B3D-FA88-4821-82E6-ACE84239D7C4}" type="presOf" srcId="{850E7963-C76C-445F-95C7-FEC786D79A35}" destId="{9179CB07-8262-4D07-A6F8-9E7B7F4CC4BE}" srcOrd="0" destOrd="1" presId="urn:microsoft.com/office/officeart/2005/8/layout/hList6"/>
    <dgm:cxn modelId="{6D79E99E-0B83-42A7-83CC-D37031955A79}" srcId="{6951F7C6-B111-4809-AE79-3168E004149E}" destId="{2880B036-AEA3-4992-8823-82DF9AA65F1A}" srcOrd="3" destOrd="0" parTransId="{AD0731DD-E933-435B-BEA6-758C06C560FA}" sibTransId="{8EB441F3-A931-40F6-A008-6A5F2F5D8EF8}"/>
    <dgm:cxn modelId="{6BD3D3DE-6BC5-4906-9323-871838096A67}" srcId="{2995651F-299D-4259-B72F-09495582F885}" destId="{850E7963-C76C-445F-95C7-FEC786D79A35}" srcOrd="0" destOrd="0" parTransId="{F67EDDD3-38E6-4393-85AD-5897EF4BA883}" sibTransId="{DC9F179B-91BD-44CB-A959-B995F7C5E516}"/>
    <dgm:cxn modelId="{22FBC2DB-ADA1-44C7-86F2-82F3DDEA5810}" type="presOf" srcId="{2995651F-299D-4259-B72F-09495582F885}" destId="{9179CB07-8262-4D07-A6F8-9E7B7F4CC4BE}" srcOrd="0" destOrd="0" presId="urn:microsoft.com/office/officeart/2005/8/layout/hList6"/>
    <dgm:cxn modelId="{9260906E-40EB-45B7-B202-07EBFBA69FEC}" type="presOf" srcId="{0FC9BAFC-40C9-444B-9F95-C9AAD4D82282}" destId="{6EF4D521-7752-4D27-83DF-0BD4B1F534E6}" srcOrd="0" destOrd="0" presId="urn:microsoft.com/office/officeart/2005/8/layout/hList6"/>
    <dgm:cxn modelId="{CDC2E935-7CB6-4691-A42B-49918ACF5769}" srcId="{A388AC32-7C3D-4301-9B63-B19E28ACC48B}" destId="{D1C52D1F-3390-4BB2-91E8-FCC6D2EF14FB}" srcOrd="0" destOrd="0" parTransId="{FF1EDBE9-2E54-43C1-BBA3-4C6840115F5F}" sibTransId="{312EB349-C89D-44A3-8D33-1B6A79BDAA5F}"/>
    <dgm:cxn modelId="{46D551E8-F753-445B-AE71-0738C824C6CF}" type="presOf" srcId="{2880B036-AEA3-4992-8823-82DF9AA65F1A}" destId="{53AF7CCC-1800-4506-910D-C0D962D12E9B}" srcOrd="0" destOrd="0" presId="urn:microsoft.com/office/officeart/2005/8/layout/hList6"/>
    <dgm:cxn modelId="{A198CD4F-EA24-4E9B-AF24-D4D25E5C1D0E}" type="presOf" srcId="{6951F7C6-B111-4809-AE79-3168E004149E}" destId="{B54FC521-4C62-4243-B9C2-9A1986FED354}" srcOrd="0" destOrd="0" presId="urn:microsoft.com/office/officeart/2005/8/layout/hList6"/>
    <dgm:cxn modelId="{150EEC35-8587-4E74-B688-486F5675D08A}" srcId="{2880B036-AEA3-4992-8823-82DF9AA65F1A}" destId="{E5EC73A8-BB92-45B4-B5A1-94FF9054A13D}" srcOrd="0" destOrd="0" parTransId="{07263AC4-374B-4EAC-8802-A78D51EF7948}" sibTransId="{EF04A3B2-2444-403B-A152-E9D7679FBC74}"/>
    <dgm:cxn modelId="{47B40CD5-C0AE-4A3C-A479-AE6E39E0F6ED}" srcId="{6951F7C6-B111-4809-AE79-3168E004149E}" destId="{2995651F-299D-4259-B72F-09495582F885}" srcOrd="0" destOrd="0" parTransId="{E58A7465-FF04-466F-B650-292A197052D3}" sibTransId="{BF973AC3-5441-4E5B-86E3-01D07AFC495D}"/>
    <dgm:cxn modelId="{7CE91130-0163-4120-8DC7-F9450F61B96E}" type="presOf" srcId="{A388AC32-7C3D-4301-9B63-B19E28ACC48B}" destId="{79DC6980-9A73-4E59-9304-C74E16E2FF49}" srcOrd="0" destOrd="0" presId="urn:microsoft.com/office/officeart/2005/8/layout/hList6"/>
    <dgm:cxn modelId="{626EF073-291A-4DE1-A0B5-3F1B7CE8E6E0}" type="presOf" srcId="{D1C52D1F-3390-4BB2-91E8-FCC6D2EF14FB}" destId="{79DC6980-9A73-4E59-9304-C74E16E2FF49}" srcOrd="0" destOrd="1" presId="urn:microsoft.com/office/officeart/2005/8/layout/hList6"/>
    <dgm:cxn modelId="{5A17ADC7-4500-4DE8-98F2-2513250D39D6}" type="presOf" srcId="{E5EC73A8-BB92-45B4-B5A1-94FF9054A13D}" destId="{53AF7CCC-1800-4506-910D-C0D962D12E9B}" srcOrd="0" destOrd="1" presId="urn:microsoft.com/office/officeart/2005/8/layout/hList6"/>
    <dgm:cxn modelId="{10AA695E-679D-437E-AED3-05E227646C6C}" srcId="{6951F7C6-B111-4809-AE79-3168E004149E}" destId="{A388AC32-7C3D-4301-9B63-B19E28ACC48B}" srcOrd="2" destOrd="0" parTransId="{B77692B0-F12F-4E0B-9CF5-EA1BDA2CDE87}" sibTransId="{CEBA5DD5-C48E-4B3E-BE2D-19714C2B7926}"/>
    <dgm:cxn modelId="{428F0389-8FEE-4ED0-BCC4-7EA21C21CD03}" srcId="{6951F7C6-B111-4809-AE79-3168E004149E}" destId="{0FC9BAFC-40C9-444B-9F95-C9AAD4D82282}" srcOrd="1" destOrd="0" parTransId="{4771BCA5-1A82-4EA2-8595-25D1BA2D954B}" sibTransId="{4ED27869-5AAF-4D54-99FD-AFFBF3360205}"/>
    <dgm:cxn modelId="{9E5AF225-5BEB-40D3-A072-92CC060A439C}" srcId="{0FC9BAFC-40C9-444B-9F95-C9AAD4D82282}" destId="{0A9EB05B-C31D-4741-A15C-BF8125230006}" srcOrd="0" destOrd="0" parTransId="{A01339B4-0CB1-4658-B614-744B8C7BCF3C}" sibTransId="{23D39B90-056C-4063-A2ED-B93DD3561F84}"/>
    <dgm:cxn modelId="{C2B79324-034D-44BE-922B-4872D081CA82}" type="presOf" srcId="{0A9EB05B-C31D-4741-A15C-BF8125230006}" destId="{6EF4D521-7752-4D27-83DF-0BD4B1F534E6}" srcOrd="0" destOrd="1" presId="urn:microsoft.com/office/officeart/2005/8/layout/hList6"/>
    <dgm:cxn modelId="{EB89EEAC-AC43-49AC-8F94-886DB1E83F04}" type="presParOf" srcId="{B54FC521-4C62-4243-B9C2-9A1986FED354}" destId="{9179CB07-8262-4D07-A6F8-9E7B7F4CC4BE}" srcOrd="0" destOrd="0" presId="urn:microsoft.com/office/officeart/2005/8/layout/hList6"/>
    <dgm:cxn modelId="{0EEBD8D5-BEEA-46F5-9F47-3DF7F9D61421}" type="presParOf" srcId="{B54FC521-4C62-4243-B9C2-9A1986FED354}" destId="{17982800-7594-4B16-8DC2-1AF497E48C63}" srcOrd="1" destOrd="0" presId="urn:microsoft.com/office/officeart/2005/8/layout/hList6"/>
    <dgm:cxn modelId="{2C7B9189-4507-442D-A023-AED465697D02}" type="presParOf" srcId="{B54FC521-4C62-4243-B9C2-9A1986FED354}" destId="{6EF4D521-7752-4D27-83DF-0BD4B1F534E6}" srcOrd="2" destOrd="0" presId="urn:microsoft.com/office/officeart/2005/8/layout/hList6"/>
    <dgm:cxn modelId="{A74C1F48-E402-4065-8A5F-CE7E56A45CE6}" type="presParOf" srcId="{B54FC521-4C62-4243-B9C2-9A1986FED354}" destId="{1B9D3455-7688-4985-B9A5-ADAC50BA8B42}" srcOrd="3" destOrd="0" presId="urn:microsoft.com/office/officeart/2005/8/layout/hList6"/>
    <dgm:cxn modelId="{A7E2F2E5-1D9A-4B9B-8320-779C541885F0}" type="presParOf" srcId="{B54FC521-4C62-4243-B9C2-9A1986FED354}" destId="{79DC6980-9A73-4E59-9304-C74E16E2FF49}" srcOrd="4" destOrd="0" presId="urn:microsoft.com/office/officeart/2005/8/layout/hList6"/>
    <dgm:cxn modelId="{A6C75F6F-2B92-4FC0-871C-A99F1BAE46BC}" type="presParOf" srcId="{B54FC521-4C62-4243-B9C2-9A1986FED354}" destId="{32D1B325-F4A1-4052-922C-45A75B61A9F9}" srcOrd="5" destOrd="0" presId="urn:microsoft.com/office/officeart/2005/8/layout/hList6"/>
    <dgm:cxn modelId="{7D9D738D-058D-4C34-80E9-AC15D41EA477}" type="presParOf" srcId="{B54FC521-4C62-4243-B9C2-9A1986FED354}" destId="{53AF7CCC-1800-4506-910D-C0D962D12E9B}" srcOrd="6"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diagrams.loki3.com/BracketList+Icon">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3713"/>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a:p>
        </p:txBody>
      </p:sp>
      <p:sp>
        <p:nvSpPr>
          <p:cNvPr id="3" name="Date Placeholder 2"/>
          <p:cNvSpPr>
            <a:spLocks noGrp="1"/>
          </p:cNvSpPr>
          <p:nvPr>
            <p:ph type="dt" sz="quarter" idx="1"/>
          </p:nvPr>
        </p:nvSpPr>
        <p:spPr>
          <a:xfrm>
            <a:off x="3849688" y="0"/>
            <a:ext cx="2946400" cy="493713"/>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251A8F93-F439-4FE8-B48F-06C447E9596A}" type="datetimeFigureOut">
              <a:rPr lang="en-GB"/>
              <a:pPr>
                <a:defRPr/>
              </a:pPr>
              <a:t>02/03/2015</a:t>
            </a:fld>
            <a:endParaRPr lang="en-GB"/>
          </a:p>
        </p:txBody>
      </p:sp>
      <p:sp>
        <p:nvSpPr>
          <p:cNvPr id="4" name="Footer Placeholder 3"/>
          <p:cNvSpPr>
            <a:spLocks noGrp="1"/>
          </p:cNvSpPr>
          <p:nvPr>
            <p:ph type="ftr" sz="quarter" idx="2"/>
          </p:nvPr>
        </p:nvSpPr>
        <p:spPr>
          <a:xfrm>
            <a:off x="0" y="9378950"/>
            <a:ext cx="2946400" cy="493713"/>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a:p>
        </p:txBody>
      </p:sp>
      <p:sp>
        <p:nvSpPr>
          <p:cNvPr id="5" name="Slide Number Placeholder 4"/>
          <p:cNvSpPr>
            <a:spLocks noGrp="1"/>
          </p:cNvSpPr>
          <p:nvPr>
            <p:ph type="sldNum" sz="quarter" idx="3"/>
          </p:nvPr>
        </p:nvSpPr>
        <p:spPr>
          <a:xfrm>
            <a:off x="3849688" y="9378950"/>
            <a:ext cx="2946400" cy="493713"/>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54040C22-ED35-483A-8FCD-BC745DA1FBFC}" type="slidenum">
              <a:rPr lang="en-GB"/>
              <a:pPr>
                <a:defRPr/>
              </a:pPr>
              <a:t>‹#›</a:t>
            </a:fld>
            <a:endParaRPr lang="en-GB"/>
          </a:p>
        </p:txBody>
      </p:sp>
    </p:spTree>
    <p:extLst>
      <p:ext uri="{BB962C8B-B14F-4D97-AF65-F5344CB8AC3E}">
        <p14:creationId xmlns:p14="http://schemas.microsoft.com/office/powerpoint/2010/main" val="28033061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849688" y="0"/>
            <a:ext cx="2946400" cy="493713"/>
          </a:xfrm>
          <a:prstGeom prst="rect">
            <a:avLst/>
          </a:prstGeom>
        </p:spPr>
        <p:txBody>
          <a:bodyPr vert="horz" lIns="91440" tIns="45720" rIns="91440" bIns="45720" rtlCol="0"/>
          <a:lstStyle>
            <a:lvl1pPr algn="r" fontAlgn="auto">
              <a:spcBef>
                <a:spcPts val="0"/>
              </a:spcBef>
              <a:spcAft>
                <a:spcPts val="0"/>
              </a:spcAft>
              <a:defRPr sz="1000">
                <a:latin typeface="Arial" panose="020B0604020202020204" pitchFamily="34" charset="0"/>
                <a:cs typeface="Arial" panose="020B0604020202020204" pitchFamily="34" charset="0"/>
              </a:defRPr>
            </a:lvl1pPr>
          </a:lstStyle>
          <a:p>
            <a:pPr>
              <a:defRPr/>
            </a:pPr>
            <a:fld id="{9EB04711-62D4-4CD6-8159-EA6D52801ACE}" type="datetimeFigureOut">
              <a:rPr lang="en-GB"/>
              <a:pPr>
                <a:defRPr/>
              </a:pPr>
              <a:t>02/03/2015</a:t>
            </a:fld>
            <a:endParaRPr lang="en-GB" dirty="0"/>
          </a:p>
        </p:txBody>
      </p:sp>
      <p:sp>
        <p:nvSpPr>
          <p:cNvPr id="4" name="Slide Image Placeholder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79450" y="4691063"/>
            <a:ext cx="5438775" cy="4443412"/>
          </a:xfrm>
          <a:prstGeom prst="rect">
            <a:avLst/>
          </a:prstGeom>
        </p:spPr>
        <p:txBody>
          <a:bodyPr vert="horz" lIns="91440" tIns="45720" rIns="91440" bIns="45720"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7" name="Slide Number Placeholder 6"/>
          <p:cNvSpPr>
            <a:spLocks noGrp="1"/>
          </p:cNvSpPr>
          <p:nvPr>
            <p:ph type="sldNum" sz="quarter" idx="5"/>
          </p:nvPr>
        </p:nvSpPr>
        <p:spPr>
          <a:xfrm>
            <a:off x="3849688" y="9378950"/>
            <a:ext cx="2946400" cy="493713"/>
          </a:xfrm>
          <a:prstGeom prst="rect">
            <a:avLst/>
          </a:prstGeom>
        </p:spPr>
        <p:txBody>
          <a:bodyPr vert="horz" lIns="91440" tIns="45720" rIns="91440" bIns="45720" rtlCol="0" anchor="b"/>
          <a:lstStyle>
            <a:lvl1pPr algn="r" fontAlgn="auto">
              <a:spcBef>
                <a:spcPts val="0"/>
              </a:spcBef>
              <a:spcAft>
                <a:spcPts val="0"/>
              </a:spcAft>
              <a:defRPr sz="1050">
                <a:latin typeface="Arial" panose="020B0604020202020204" pitchFamily="34" charset="0"/>
                <a:cs typeface="Arial" panose="020B0604020202020204" pitchFamily="34" charset="0"/>
              </a:defRPr>
            </a:lvl1pPr>
          </a:lstStyle>
          <a:p>
            <a:pPr>
              <a:defRPr/>
            </a:pPr>
            <a:fld id="{9B3BCBB2-F31B-49FF-9579-F9F92E1C1FFE}" type="slidenum">
              <a:rPr lang="en-GB"/>
              <a:pPr>
                <a:defRPr/>
              </a:pPr>
              <a:t>‹#›</a:t>
            </a:fld>
            <a:endParaRPr lang="en-GB" dirty="0"/>
          </a:p>
        </p:txBody>
      </p:sp>
    </p:spTree>
    <p:extLst>
      <p:ext uri="{BB962C8B-B14F-4D97-AF65-F5344CB8AC3E}">
        <p14:creationId xmlns:p14="http://schemas.microsoft.com/office/powerpoint/2010/main" val="32549202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buFont typeface="+mj-lt"/>
              <a:buNone/>
              <a:defRPr/>
            </a:pPr>
            <a:r>
              <a:rPr lang="en-GB" dirty="0" smtClean="0"/>
              <a:t>[</a:t>
            </a:r>
            <a:r>
              <a:rPr lang="en-GB" b="1" dirty="0" smtClean="0"/>
              <a:t>Facilitators</a:t>
            </a:r>
            <a:r>
              <a:rPr lang="en-GB" dirty="0" smtClean="0"/>
              <a:t> </a:t>
            </a:r>
            <a:r>
              <a:rPr lang="en-GB" b="1" dirty="0" smtClean="0"/>
              <a:t>Note</a:t>
            </a:r>
            <a:r>
              <a:rPr lang="en-GB" dirty="0" smtClean="0"/>
              <a:t>: You can navigate these slides using the underlined links, and the Home button at the bottom left of each slide will take you back to this slide.</a:t>
            </a:r>
          </a:p>
          <a:p>
            <a:pPr eaLnBrk="1" fontAlgn="auto" hangingPunct="1">
              <a:spcBef>
                <a:spcPts val="0"/>
              </a:spcBef>
              <a:spcAft>
                <a:spcPts val="0"/>
              </a:spcAft>
              <a:buFont typeface="+mj-lt"/>
              <a:buNone/>
              <a:defRPr/>
            </a:pPr>
            <a:endParaRPr lang="en-GB" dirty="0" smtClean="0"/>
          </a:p>
          <a:p>
            <a:pPr marL="228600" indent="-228600" eaLnBrk="1" fontAlgn="auto" hangingPunct="1">
              <a:spcBef>
                <a:spcPts val="0"/>
              </a:spcBef>
              <a:spcAft>
                <a:spcPts val="0"/>
              </a:spcAft>
              <a:buFont typeface="+mj-lt"/>
              <a:buAutoNum type="arabicPeriod"/>
              <a:defRPr/>
            </a:pPr>
            <a:endParaRPr lang="en-GB" dirty="0" smtClean="0"/>
          </a:p>
        </p:txBody>
      </p:sp>
      <p:sp>
        <p:nvSpPr>
          <p:cNvPr id="4" name="Slide Number Placeholder 3"/>
          <p:cNvSpPr>
            <a:spLocks noGrp="1"/>
          </p:cNvSpPr>
          <p:nvPr>
            <p:ph type="sldNum" sz="quarter" idx="5"/>
          </p:nvPr>
        </p:nvSpPr>
        <p:spPr/>
        <p:txBody>
          <a:bodyPr/>
          <a:lstStyle/>
          <a:p>
            <a:pPr>
              <a:defRPr/>
            </a:pPr>
            <a:fld id="{D31BF35A-D856-44D8-B8E1-7C033BD4F778}" type="slidenum">
              <a:rPr lang="en-GB"/>
              <a:pPr>
                <a:defRPr/>
              </a:pPr>
              <a:t>2</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xfrm>
            <a:off x="374651" y="4691064"/>
            <a:ext cx="6048375" cy="4854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Calibri" pitchFamily="34" charset="0"/>
              <a:buNone/>
              <a:tabLst/>
              <a:defRPr/>
            </a:pPr>
            <a:r>
              <a:rPr lang="en-GB" dirty="0" smtClean="0"/>
              <a:t>[</a:t>
            </a:r>
            <a:r>
              <a:rPr lang="en-GB" b="1" dirty="0" smtClean="0"/>
              <a:t>Facilitators Note: </a:t>
            </a:r>
            <a:r>
              <a:rPr lang="en-GB" b="0" dirty="0" smtClean="0"/>
              <a:t>this slide has animation, each click will bring in another decision pathway box for discussion]</a:t>
            </a:r>
            <a:endParaRPr lang="en-GB" dirty="0" smtClean="0"/>
          </a:p>
          <a:p>
            <a:pPr marL="0" indent="0" eaLnBrk="1" hangingPunct="1">
              <a:spcBef>
                <a:spcPct val="0"/>
              </a:spcBef>
              <a:buFont typeface="Calibri" pitchFamily="34" charset="0"/>
              <a:buNone/>
            </a:pPr>
            <a:endParaRPr lang="en-US" altLang="en-US" dirty="0" smtClean="0"/>
          </a:p>
          <a:p>
            <a:pPr marL="228600" indent="-228600" eaLnBrk="1" hangingPunct="1">
              <a:spcBef>
                <a:spcPct val="0"/>
              </a:spcBef>
              <a:buFont typeface="Calibri" pitchFamily="34" charset="0"/>
              <a:buAutoNum type="arabicPeriod"/>
            </a:pPr>
            <a:endParaRPr lang="en-US" altLang="en-US" dirty="0" smtClean="0"/>
          </a:p>
          <a:p>
            <a:pPr marL="228600" indent="-228600" eaLnBrk="1" hangingPunct="1">
              <a:spcBef>
                <a:spcPct val="0"/>
              </a:spcBef>
              <a:buFont typeface="Calibri" pitchFamily="34" charset="0"/>
              <a:buAutoNum type="arabicPeriod"/>
            </a:pPr>
            <a:endParaRPr lang="en-US" altLang="en-US" dirty="0" smtClean="0"/>
          </a:p>
          <a:p>
            <a:pPr marL="228600" indent="-228600" eaLnBrk="1" hangingPunct="1">
              <a:spcBef>
                <a:spcPct val="0"/>
              </a:spcBef>
              <a:buFont typeface="Calibri" pitchFamily="34" charset="0"/>
              <a:buAutoNum type="arabicPeriod"/>
            </a:pPr>
            <a:endParaRPr lang="en-US" altLang="en-US" dirty="0" smtClean="0"/>
          </a:p>
        </p:txBody>
      </p:sp>
      <p:sp>
        <p:nvSpPr>
          <p:cNvPr id="4" name="Slide Number Placeholder 3"/>
          <p:cNvSpPr>
            <a:spLocks noGrp="1"/>
          </p:cNvSpPr>
          <p:nvPr>
            <p:ph type="sldNum" sz="quarter" idx="5"/>
          </p:nvPr>
        </p:nvSpPr>
        <p:spPr/>
        <p:txBody>
          <a:bodyPr/>
          <a:lstStyle/>
          <a:p>
            <a:pPr>
              <a:defRPr/>
            </a:pPr>
            <a:fld id="{81254C93-9D47-467C-A05D-4BB8F9E10528}" type="slidenum">
              <a:rPr lang="en-GB"/>
              <a:pPr>
                <a:defRPr/>
              </a:pPr>
              <a:t>13</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xfrm>
            <a:off x="303213" y="4691063"/>
            <a:ext cx="6119812" cy="4443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spcBef>
                <a:spcPct val="0"/>
              </a:spcBef>
              <a:buFont typeface="+mj-lt"/>
              <a:buNone/>
            </a:pPr>
            <a:endParaRPr lang="en-GB" altLang="en-US" dirty="0" smtClean="0"/>
          </a:p>
        </p:txBody>
      </p:sp>
      <p:sp>
        <p:nvSpPr>
          <p:cNvPr id="4" name="Slide Number Placeholder 3"/>
          <p:cNvSpPr>
            <a:spLocks noGrp="1"/>
          </p:cNvSpPr>
          <p:nvPr>
            <p:ph type="sldNum" sz="quarter" idx="5"/>
          </p:nvPr>
        </p:nvSpPr>
        <p:spPr/>
        <p:txBody>
          <a:bodyPr/>
          <a:lstStyle/>
          <a:p>
            <a:pPr>
              <a:defRPr/>
            </a:pPr>
            <a:fld id="{C84AFCBD-BDCB-4662-800F-24FFE82BB0E3}" type="slidenum">
              <a:rPr lang="en-GB"/>
              <a:pPr>
                <a:defRPr/>
              </a:pPr>
              <a:t>14</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4" indent="-228600" eaLnBrk="1" hangingPunct="1">
              <a:spcBef>
                <a:spcPct val="0"/>
              </a:spcBef>
              <a:buFont typeface="+mj-lt"/>
              <a:buNone/>
            </a:pPr>
            <a:r>
              <a:rPr lang="en-GB" altLang="en-US" dirty="0" smtClean="0">
                <a:ea typeface="ＭＳ Ｐゴシック" pitchFamily="34" charset="-128"/>
              </a:rPr>
              <a:t>[</a:t>
            </a:r>
            <a:r>
              <a:rPr lang="en-GB" altLang="en-US" b="1" dirty="0" smtClean="0">
                <a:ea typeface="ＭＳ Ｐゴシック" pitchFamily="34" charset="-128"/>
              </a:rPr>
              <a:t>Facilitators Note: </a:t>
            </a:r>
            <a:r>
              <a:rPr lang="en-GB" altLang="en-US" dirty="0" smtClean="0">
                <a:ea typeface="ＭＳ Ｐゴシック" pitchFamily="34" charset="-128"/>
              </a:rPr>
              <a:t>This slide has animation. Each set of bullet points will appear with a click. The first bullet point will appear when the slide opens. The first click will bring in ‘The Act introduces…. And the second click will show the 3</a:t>
            </a:r>
            <a:r>
              <a:rPr lang="en-GB" altLang="en-US" baseline="30000" dirty="0" smtClean="0">
                <a:ea typeface="ＭＳ Ｐゴシック" pitchFamily="34" charset="-128"/>
              </a:rPr>
              <a:t>rd</a:t>
            </a:r>
            <a:r>
              <a:rPr lang="en-GB" altLang="en-US" dirty="0" smtClean="0">
                <a:ea typeface="ＭＳ Ｐゴシック" pitchFamily="34" charset="-128"/>
              </a:rPr>
              <a:t> bullet point.] </a:t>
            </a:r>
          </a:p>
          <a:p>
            <a:pPr eaLnBrk="1" hangingPunct="1">
              <a:spcBef>
                <a:spcPct val="0"/>
              </a:spcBef>
              <a:buFont typeface="+mj-lt"/>
              <a:buNone/>
            </a:pPr>
            <a:endParaRPr lang="en-GB" altLang="en-US" dirty="0" smtClean="0"/>
          </a:p>
          <a:p>
            <a:pPr marL="228600" indent="-228600" eaLnBrk="1" hangingPunct="1">
              <a:spcBef>
                <a:spcPct val="0"/>
              </a:spcBef>
            </a:pPr>
            <a:endParaRPr lang="en-US" altLang="en-US" dirty="0" smtClean="0"/>
          </a:p>
        </p:txBody>
      </p:sp>
      <p:sp>
        <p:nvSpPr>
          <p:cNvPr id="4" name="Slide Number Placeholder 3"/>
          <p:cNvSpPr>
            <a:spLocks noGrp="1"/>
          </p:cNvSpPr>
          <p:nvPr>
            <p:ph type="sldNum" sz="quarter" idx="5"/>
          </p:nvPr>
        </p:nvSpPr>
        <p:spPr/>
        <p:txBody>
          <a:bodyPr/>
          <a:lstStyle/>
          <a:p>
            <a:pPr>
              <a:defRPr/>
            </a:pPr>
            <a:fld id="{0E1D0402-BAB8-4CD7-8FAB-A842EEFF36EB}" type="slidenum">
              <a:rPr lang="en-GB"/>
              <a:pPr>
                <a:defRPr/>
              </a:pPr>
              <a:t>15</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xfrm>
            <a:off x="158750" y="4576763"/>
            <a:ext cx="6264275" cy="50403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4" indent="-228600" eaLnBrk="1" hangingPunct="1">
              <a:spcBef>
                <a:spcPct val="0"/>
              </a:spcBef>
              <a:buFont typeface="+mj-lt"/>
              <a:buNone/>
            </a:pPr>
            <a:r>
              <a:rPr lang="en-GB" altLang="en-US" dirty="0" smtClean="0">
                <a:ea typeface="ＭＳ Ｐゴシック" pitchFamily="34" charset="-128"/>
              </a:rPr>
              <a:t>[</a:t>
            </a:r>
            <a:r>
              <a:rPr lang="en-GB" altLang="en-US" b="1" dirty="0" smtClean="0">
                <a:ea typeface="ＭＳ Ｐゴシック" pitchFamily="34" charset="-128"/>
              </a:rPr>
              <a:t>Facilitators Note: </a:t>
            </a:r>
            <a:r>
              <a:rPr lang="en-GB" altLang="en-US" dirty="0" smtClean="0">
                <a:ea typeface="ＭＳ Ｐゴシック" pitchFamily="34" charset="-128"/>
              </a:rPr>
              <a:t>This slide has animation. The grey box outlining the all the criteria appears on when the slide opens, the first click brings in the ‘specified outcomes’ box] </a:t>
            </a:r>
          </a:p>
          <a:p>
            <a:pPr eaLnBrk="1" hangingPunct="1">
              <a:spcBef>
                <a:spcPct val="0"/>
              </a:spcBef>
              <a:buFont typeface="+mj-lt"/>
              <a:buNone/>
            </a:pPr>
            <a:endParaRPr lang="en-GB" altLang="en-US" dirty="0" smtClean="0"/>
          </a:p>
        </p:txBody>
      </p:sp>
      <p:sp>
        <p:nvSpPr>
          <p:cNvPr id="4" name="Slide Number Placeholder 3"/>
          <p:cNvSpPr>
            <a:spLocks noGrp="1"/>
          </p:cNvSpPr>
          <p:nvPr>
            <p:ph type="sldNum" sz="quarter" idx="5"/>
          </p:nvPr>
        </p:nvSpPr>
        <p:spPr/>
        <p:txBody>
          <a:bodyPr/>
          <a:lstStyle/>
          <a:p>
            <a:pPr>
              <a:defRPr/>
            </a:pPr>
            <a:fld id="{EE9B968E-15BA-4264-9443-F68F86B86A26}" type="slidenum">
              <a:rPr lang="en-GB"/>
              <a:pPr>
                <a:defRPr/>
              </a:pPr>
              <a:t>16</a:t>
            </a:fld>
            <a:endParaRPr lang="en-GB"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xfrm>
            <a:off x="158750" y="4576763"/>
            <a:ext cx="6264275" cy="50403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4" indent="-228600" eaLnBrk="1" hangingPunct="1">
              <a:spcBef>
                <a:spcPct val="0"/>
              </a:spcBef>
              <a:buFont typeface="+mj-lt"/>
              <a:buNone/>
            </a:pPr>
            <a:r>
              <a:rPr lang="en-GB" altLang="en-US" dirty="0" smtClean="0">
                <a:ea typeface="ＭＳ Ｐゴシック" pitchFamily="34" charset="-128"/>
              </a:rPr>
              <a:t>[</a:t>
            </a:r>
            <a:r>
              <a:rPr lang="en-GB" altLang="en-US" b="1" dirty="0" smtClean="0">
                <a:ea typeface="ＭＳ Ｐゴシック" pitchFamily="34" charset="-128"/>
              </a:rPr>
              <a:t>Facilitators Note: </a:t>
            </a:r>
            <a:r>
              <a:rPr lang="en-GB" altLang="en-US" dirty="0" smtClean="0">
                <a:ea typeface="ＭＳ Ｐゴシック" pitchFamily="34" charset="-128"/>
              </a:rPr>
              <a:t>This slide has animation. The small grey box outlining the all the criteria appears when the slide opens, the first click brings in the ‘unable to achieve’ box] </a:t>
            </a:r>
          </a:p>
          <a:p>
            <a:pPr eaLnBrk="1" hangingPunct="1">
              <a:spcBef>
                <a:spcPct val="0"/>
              </a:spcBef>
              <a:buFont typeface="+mj-lt"/>
              <a:buNone/>
            </a:pPr>
            <a:endParaRPr lang="en-GB" altLang="en-US" dirty="0" smtClean="0"/>
          </a:p>
        </p:txBody>
      </p:sp>
      <p:sp>
        <p:nvSpPr>
          <p:cNvPr id="4" name="Slide Number Placeholder 3"/>
          <p:cNvSpPr>
            <a:spLocks noGrp="1"/>
          </p:cNvSpPr>
          <p:nvPr>
            <p:ph type="sldNum" sz="quarter" idx="5"/>
          </p:nvPr>
        </p:nvSpPr>
        <p:spPr/>
        <p:txBody>
          <a:bodyPr/>
          <a:lstStyle/>
          <a:p>
            <a:pPr>
              <a:defRPr/>
            </a:pPr>
            <a:fld id="{EE9B968E-15BA-4264-9443-F68F86B86A26}" type="slidenum">
              <a:rPr lang="en-GB"/>
              <a:pPr>
                <a:defRPr/>
              </a:pPr>
              <a:t>17</a:t>
            </a:fld>
            <a:endParaRPr lang="en-GB"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xfrm>
            <a:off x="303213" y="4691063"/>
            <a:ext cx="6048375" cy="4854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4" indent="-228600" eaLnBrk="1" hangingPunct="1">
              <a:spcBef>
                <a:spcPct val="0"/>
              </a:spcBef>
              <a:buFont typeface="+mj-lt"/>
              <a:buNone/>
            </a:pPr>
            <a:r>
              <a:rPr lang="en-GB" altLang="en-US" dirty="0" smtClean="0">
                <a:ea typeface="ＭＳ Ｐゴシック" pitchFamily="34" charset="-128"/>
              </a:rPr>
              <a:t>[</a:t>
            </a:r>
            <a:r>
              <a:rPr lang="en-GB" altLang="en-US" b="1" dirty="0" smtClean="0">
                <a:ea typeface="ＭＳ Ｐゴシック" pitchFamily="34" charset="-128"/>
              </a:rPr>
              <a:t>Facilitators Note: </a:t>
            </a:r>
            <a:r>
              <a:rPr lang="en-GB" altLang="en-US" dirty="0" smtClean="0">
                <a:ea typeface="ＭＳ Ｐゴシック" pitchFamily="34" charset="-128"/>
              </a:rPr>
              <a:t>This slide has animation – click once to emphasis impact on wellbeing] </a:t>
            </a:r>
          </a:p>
          <a:p>
            <a:pPr eaLnBrk="1" hangingPunct="1">
              <a:spcBef>
                <a:spcPct val="0"/>
              </a:spcBef>
              <a:buFont typeface="+mj-lt"/>
              <a:buNone/>
            </a:pPr>
            <a:endParaRPr lang="en-GB" altLang="en-US" dirty="0" smtClean="0"/>
          </a:p>
        </p:txBody>
      </p:sp>
      <p:sp>
        <p:nvSpPr>
          <p:cNvPr id="4" name="Slide Number Placeholder 3"/>
          <p:cNvSpPr>
            <a:spLocks noGrp="1"/>
          </p:cNvSpPr>
          <p:nvPr>
            <p:ph type="sldNum" sz="quarter" idx="5"/>
          </p:nvPr>
        </p:nvSpPr>
        <p:spPr/>
        <p:txBody>
          <a:bodyPr/>
          <a:lstStyle/>
          <a:p>
            <a:pPr>
              <a:defRPr/>
            </a:pPr>
            <a:fld id="{03A427EB-8506-4CB1-9CBD-1BE315C349F4}" type="slidenum">
              <a:rPr lang="en-GB"/>
              <a:pPr>
                <a:defRPr/>
              </a:pPr>
              <a:t>18</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4" indent="-228600" eaLnBrk="1" hangingPunct="1">
              <a:spcBef>
                <a:spcPct val="0"/>
              </a:spcBef>
              <a:buFont typeface="+mj-lt"/>
              <a:buNone/>
            </a:pPr>
            <a:r>
              <a:rPr lang="en-GB" altLang="en-US" dirty="0" smtClean="0">
                <a:ea typeface="ＭＳ Ｐゴシック" pitchFamily="34" charset="-128"/>
              </a:rPr>
              <a:t>[</a:t>
            </a:r>
            <a:r>
              <a:rPr lang="en-GB" altLang="en-US" b="1" dirty="0" smtClean="0">
                <a:ea typeface="ＭＳ Ｐゴシック" pitchFamily="34" charset="-128"/>
              </a:rPr>
              <a:t>Facilitators Note: </a:t>
            </a:r>
            <a:r>
              <a:rPr lang="en-GB" altLang="en-US" dirty="0" smtClean="0">
                <a:ea typeface="ＭＳ Ｐゴシック" pitchFamily="34" charset="-128"/>
              </a:rPr>
              <a:t>This slide has animation. Each set of bullet points will appear with a click. The first bullet point will appear when the slide opens. The first click will bring in ‘Carers can be …’ and the second ‘The Act introduces…. And the third click will show the 3</a:t>
            </a:r>
            <a:r>
              <a:rPr lang="en-GB" altLang="en-US" baseline="30000" dirty="0" smtClean="0">
                <a:ea typeface="ＭＳ Ｐゴシック" pitchFamily="34" charset="-128"/>
              </a:rPr>
              <a:t>rd</a:t>
            </a:r>
            <a:r>
              <a:rPr lang="en-GB" altLang="en-US" dirty="0" smtClean="0">
                <a:ea typeface="ＭＳ Ｐゴシック" pitchFamily="34" charset="-128"/>
              </a:rPr>
              <a:t> bullet point.] </a:t>
            </a:r>
          </a:p>
          <a:p>
            <a:pPr eaLnBrk="1" hangingPunct="1">
              <a:spcBef>
                <a:spcPct val="0"/>
              </a:spcBef>
              <a:buFont typeface="+mj-lt"/>
              <a:buNone/>
            </a:pPr>
            <a:endParaRPr lang="en-GB" altLang="en-US" dirty="0" smtClean="0"/>
          </a:p>
          <a:p>
            <a:pPr marL="228600" indent="-228600" eaLnBrk="1" hangingPunct="1">
              <a:spcBef>
                <a:spcPct val="0"/>
              </a:spcBef>
            </a:pPr>
            <a:endParaRPr lang="en-US" altLang="en-US" dirty="0" smtClean="0"/>
          </a:p>
        </p:txBody>
      </p:sp>
      <p:sp>
        <p:nvSpPr>
          <p:cNvPr id="4" name="Slide Number Placeholder 3"/>
          <p:cNvSpPr>
            <a:spLocks noGrp="1"/>
          </p:cNvSpPr>
          <p:nvPr>
            <p:ph type="sldNum" sz="quarter" idx="5"/>
          </p:nvPr>
        </p:nvSpPr>
        <p:spPr/>
        <p:txBody>
          <a:bodyPr/>
          <a:lstStyle/>
          <a:p>
            <a:pPr>
              <a:defRPr/>
            </a:pPr>
            <a:fld id="{0E1D0402-BAB8-4CD7-8FAB-A842EEFF36EB}" type="slidenum">
              <a:rPr lang="en-GB"/>
              <a:pPr>
                <a:defRPr/>
              </a:pPr>
              <a:t>19</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xfrm>
            <a:off x="158750" y="4576763"/>
            <a:ext cx="6264275" cy="50403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4" indent="-228600" eaLnBrk="1" hangingPunct="1">
              <a:spcBef>
                <a:spcPct val="0"/>
              </a:spcBef>
              <a:buFont typeface="+mj-lt"/>
              <a:buNone/>
            </a:pPr>
            <a:r>
              <a:rPr lang="en-GB" altLang="en-US" dirty="0" smtClean="0">
                <a:ea typeface="ＭＳ Ｐゴシック" pitchFamily="34" charset="-128"/>
              </a:rPr>
              <a:t>[</a:t>
            </a:r>
            <a:r>
              <a:rPr lang="en-GB" altLang="en-US" b="1" dirty="0" smtClean="0">
                <a:ea typeface="ＭＳ Ｐゴシック" pitchFamily="34" charset="-128"/>
              </a:rPr>
              <a:t>Facilitators Note: </a:t>
            </a:r>
            <a:r>
              <a:rPr lang="en-GB" altLang="en-US" dirty="0" smtClean="0">
                <a:ea typeface="ＭＳ Ｐゴシック" pitchFamily="34" charset="-128"/>
              </a:rPr>
              <a:t>This slide has animation. The grey box outlining the all the criteria appears on when the slide opens, the first click brings in the ‘specified outcomes’ box] </a:t>
            </a:r>
          </a:p>
          <a:p>
            <a:pPr eaLnBrk="1" hangingPunct="1">
              <a:spcBef>
                <a:spcPct val="0"/>
              </a:spcBef>
              <a:buFont typeface="+mj-lt"/>
              <a:buNone/>
            </a:pPr>
            <a:endParaRPr lang="en-GB" altLang="en-US" dirty="0" smtClean="0"/>
          </a:p>
        </p:txBody>
      </p:sp>
      <p:sp>
        <p:nvSpPr>
          <p:cNvPr id="4" name="Slide Number Placeholder 3"/>
          <p:cNvSpPr>
            <a:spLocks noGrp="1"/>
          </p:cNvSpPr>
          <p:nvPr>
            <p:ph type="sldNum" sz="quarter" idx="5"/>
          </p:nvPr>
        </p:nvSpPr>
        <p:spPr/>
        <p:txBody>
          <a:bodyPr/>
          <a:lstStyle/>
          <a:p>
            <a:pPr>
              <a:defRPr/>
            </a:pPr>
            <a:fld id="{EE9B968E-15BA-4264-9443-F68F86B86A26}" type="slidenum">
              <a:rPr lang="en-GB"/>
              <a:pPr>
                <a:defRPr/>
              </a:pPr>
              <a:t>20</a:t>
            </a:fld>
            <a:endParaRPr lang="en-GB"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xfrm>
            <a:off x="158750" y="4576763"/>
            <a:ext cx="6264275" cy="50403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4" indent="-228600" eaLnBrk="1" hangingPunct="1">
              <a:spcBef>
                <a:spcPct val="0"/>
              </a:spcBef>
              <a:buFont typeface="+mj-lt"/>
              <a:buNone/>
            </a:pPr>
            <a:r>
              <a:rPr lang="en-GB" altLang="en-US" dirty="0" smtClean="0">
                <a:ea typeface="ＭＳ Ｐゴシック" pitchFamily="34" charset="-128"/>
              </a:rPr>
              <a:t>[</a:t>
            </a:r>
            <a:r>
              <a:rPr lang="en-GB" altLang="en-US" b="1" dirty="0" smtClean="0">
                <a:ea typeface="ＭＳ Ｐゴシック" pitchFamily="34" charset="-128"/>
              </a:rPr>
              <a:t>Facilitators Note: </a:t>
            </a:r>
            <a:r>
              <a:rPr lang="en-GB" altLang="en-US" dirty="0" smtClean="0">
                <a:ea typeface="ＭＳ Ｐゴシック" pitchFamily="34" charset="-128"/>
              </a:rPr>
              <a:t>This slide has animation. The small grey box outlining the all the criteria appears when the slide opens, the first click brings in the ‘unable to achieve’ box] </a:t>
            </a:r>
          </a:p>
          <a:p>
            <a:pPr eaLnBrk="1" hangingPunct="1">
              <a:spcBef>
                <a:spcPct val="0"/>
              </a:spcBef>
              <a:buFont typeface="+mj-lt"/>
              <a:buNone/>
            </a:pPr>
            <a:endParaRPr lang="en-GB" altLang="en-US" dirty="0" smtClean="0"/>
          </a:p>
        </p:txBody>
      </p:sp>
      <p:sp>
        <p:nvSpPr>
          <p:cNvPr id="4" name="Slide Number Placeholder 3"/>
          <p:cNvSpPr>
            <a:spLocks noGrp="1"/>
          </p:cNvSpPr>
          <p:nvPr>
            <p:ph type="sldNum" sz="quarter" idx="5"/>
          </p:nvPr>
        </p:nvSpPr>
        <p:spPr/>
        <p:txBody>
          <a:bodyPr/>
          <a:lstStyle/>
          <a:p>
            <a:pPr>
              <a:defRPr/>
            </a:pPr>
            <a:fld id="{EE9B968E-15BA-4264-9443-F68F86B86A26}" type="slidenum">
              <a:rPr lang="en-GB"/>
              <a:pPr>
                <a:defRPr/>
              </a:pPr>
              <a:t>21</a:t>
            </a:fld>
            <a:endParaRPr lang="en-GB"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xfrm>
            <a:off x="303213" y="4691063"/>
            <a:ext cx="6048375" cy="4854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4" indent="-228600" eaLnBrk="1" hangingPunct="1">
              <a:spcBef>
                <a:spcPct val="0"/>
              </a:spcBef>
              <a:buFont typeface="+mj-lt"/>
              <a:buNone/>
            </a:pPr>
            <a:r>
              <a:rPr lang="en-GB" altLang="en-US" dirty="0" smtClean="0">
                <a:ea typeface="ＭＳ Ｐゴシック" pitchFamily="34" charset="-128"/>
              </a:rPr>
              <a:t>[</a:t>
            </a:r>
            <a:r>
              <a:rPr lang="en-GB" altLang="en-US" b="1" dirty="0" smtClean="0">
                <a:ea typeface="ＭＳ Ｐゴシック" pitchFamily="34" charset="-128"/>
              </a:rPr>
              <a:t>Facilitators Note: </a:t>
            </a:r>
            <a:r>
              <a:rPr lang="en-GB" altLang="en-US" dirty="0" smtClean="0">
                <a:ea typeface="ＭＳ Ｐゴシック" pitchFamily="34" charset="-128"/>
              </a:rPr>
              <a:t>This slide has animation – click once to emphasis impact on wellbeing] </a:t>
            </a:r>
          </a:p>
          <a:p>
            <a:pPr eaLnBrk="1" hangingPunct="1">
              <a:spcBef>
                <a:spcPct val="0"/>
              </a:spcBef>
              <a:buFont typeface="+mj-lt"/>
              <a:buNone/>
            </a:pPr>
            <a:endParaRPr lang="en-GB" altLang="en-US" dirty="0" smtClean="0"/>
          </a:p>
        </p:txBody>
      </p:sp>
      <p:sp>
        <p:nvSpPr>
          <p:cNvPr id="4" name="Slide Number Placeholder 3"/>
          <p:cNvSpPr>
            <a:spLocks noGrp="1"/>
          </p:cNvSpPr>
          <p:nvPr>
            <p:ph type="sldNum" sz="quarter" idx="5"/>
          </p:nvPr>
        </p:nvSpPr>
        <p:spPr/>
        <p:txBody>
          <a:bodyPr/>
          <a:lstStyle/>
          <a:p>
            <a:pPr>
              <a:defRPr/>
            </a:pPr>
            <a:fld id="{03A427EB-8506-4CB1-9CBD-1BE315C349F4}" type="slidenum">
              <a:rPr lang="en-GB"/>
              <a:pPr>
                <a:defRPr/>
              </a:pPr>
              <a:t>22</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158750" y="4576763"/>
            <a:ext cx="6351588" cy="5113337"/>
          </a:xfrm>
        </p:spPr>
        <p:txBody>
          <a:bodyPr/>
          <a:lstStyle/>
          <a:p>
            <a:pPr eaLnBrk="1" fontAlgn="auto" hangingPunct="1">
              <a:spcBef>
                <a:spcPts val="0"/>
              </a:spcBef>
              <a:spcAft>
                <a:spcPts val="0"/>
              </a:spcAft>
              <a:buFont typeface="+mj-lt"/>
              <a:buNone/>
              <a:defRPr/>
            </a:pPr>
            <a:r>
              <a:rPr lang="en-GB" altLang="en-US" dirty="0" smtClean="0">
                <a:ea typeface="ＭＳ Ｐゴシック" pitchFamily="34" charset="-128"/>
              </a:rPr>
              <a:t>[</a:t>
            </a:r>
            <a:r>
              <a:rPr lang="en-GB" altLang="en-US" b="1" dirty="0" smtClean="0">
                <a:ea typeface="ＭＳ Ｐゴシック" pitchFamily="34" charset="-128"/>
              </a:rPr>
              <a:t>Facilitators Note: </a:t>
            </a:r>
            <a:r>
              <a:rPr lang="en-GB" altLang="en-US" dirty="0" smtClean="0">
                <a:ea typeface="ＭＳ Ｐゴシック" pitchFamily="34" charset="-128"/>
              </a:rPr>
              <a:t>This slide has animation. The first bullet point appears when the slide opens and then the first click shows the ‘an assessment...’ bullet points and so on] </a:t>
            </a:r>
          </a:p>
          <a:p>
            <a:pPr eaLnBrk="1" fontAlgn="auto" hangingPunct="1">
              <a:spcBef>
                <a:spcPts val="0"/>
              </a:spcBef>
              <a:spcAft>
                <a:spcPts val="0"/>
              </a:spcAft>
              <a:buFont typeface="+mj-lt"/>
              <a:buNone/>
              <a:defRPr/>
            </a:pPr>
            <a:endParaRPr lang="en-US" dirty="0" smtClean="0"/>
          </a:p>
        </p:txBody>
      </p:sp>
      <p:sp>
        <p:nvSpPr>
          <p:cNvPr id="4" name="Slide Number Placeholder 3"/>
          <p:cNvSpPr>
            <a:spLocks noGrp="1"/>
          </p:cNvSpPr>
          <p:nvPr>
            <p:ph type="sldNum" sz="quarter" idx="5"/>
          </p:nvPr>
        </p:nvSpPr>
        <p:spPr/>
        <p:txBody>
          <a:bodyPr/>
          <a:lstStyle/>
          <a:p>
            <a:pPr>
              <a:defRPr/>
            </a:pPr>
            <a:fld id="{CF084310-86B9-4A63-B80E-01AD534FD3DE}" type="slidenum">
              <a:rPr lang="en-GB"/>
              <a:pPr>
                <a:defRPr/>
              </a:pPr>
              <a:t>3</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230188" y="4691063"/>
            <a:ext cx="6121400" cy="4999037"/>
          </a:xfrm>
        </p:spPr>
        <p:txBody>
          <a:bodyPr/>
          <a:lstStyle/>
          <a:p>
            <a:pPr eaLnBrk="1" fontAlgn="auto" hangingPunct="1">
              <a:spcBef>
                <a:spcPts val="0"/>
              </a:spcBef>
              <a:spcAft>
                <a:spcPts val="0"/>
              </a:spcAft>
              <a:defRPr/>
            </a:pPr>
            <a:endParaRPr lang="en-GB" dirty="0"/>
          </a:p>
        </p:txBody>
      </p:sp>
      <p:sp>
        <p:nvSpPr>
          <p:cNvPr id="4" name="Slide Number Placeholder 3"/>
          <p:cNvSpPr>
            <a:spLocks noGrp="1"/>
          </p:cNvSpPr>
          <p:nvPr>
            <p:ph type="sldNum" sz="quarter" idx="5"/>
          </p:nvPr>
        </p:nvSpPr>
        <p:spPr/>
        <p:txBody>
          <a:bodyPr/>
          <a:lstStyle/>
          <a:p>
            <a:pPr>
              <a:defRPr/>
            </a:pPr>
            <a:fld id="{5BCCF3C4-B3EA-43D8-BA9A-063066F810CE}" type="slidenum">
              <a:rPr lang="en-GB"/>
              <a:pPr>
                <a:defRPr/>
              </a:pPr>
              <a:t>23</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B3BCBB2-F31B-49FF-9579-F9F92E1C1FFE}" type="slidenum">
              <a:rPr lang="en-GB" smtClean="0"/>
              <a:pPr>
                <a:defRPr/>
              </a:pPr>
              <a:t>24</a:t>
            </a:fld>
            <a:endParaRPr lang="en-GB" dirty="0"/>
          </a:p>
        </p:txBody>
      </p:sp>
    </p:spTree>
    <p:extLst>
      <p:ext uri="{BB962C8B-B14F-4D97-AF65-F5344CB8AC3E}">
        <p14:creationId xmlns:p14="http://schemas.microsoft.com/office/powerpoint/2010/main" val="31114189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spcBef>
                <a:spcPct val="0"/>
              </a:spcBef>
              <a:buFont typeface="Calibri" pitchFamily="34" charset="0"/>
              <a:buAutoNum type="arabicPeriod"/>
            </a:pPr>
            <a:endParaRPr lang="en-GB" altLang="en-US" dirty="0" smtClean="0"/>
          </a:p>
        </p:txBody>
      </p:sp>
      <p:sp>
        <p:nvSpPr>
          <p:cNvPr id="4" name="Slide Number Placeholder 3"/>
          <p:cNvSpPr>
            <a:spLocks noGrp="1"/>
          </p:cNvSpPr>
          <p:nvPr>
            <p:ph type="sldNum" sz="quarter" idx="5"/>
          </p:nvPr>
        </p:nvSpPr>
        <p:spPr/>
        <p:txBody>
          <a:bodyPr/>
          <a:lstStyle/>
          <a:p>
            <a:pPr>
              <a:defRPr/>
            </a:pPr>
            <a:fld id="{2252B4AE-1D8B-4F67-BD49-B1E483BB3F63}" type="slidenum">
              <a:rPr lang="en-GB"/>
              <a:pPr>
                <a:defRPr/>
              </a:pPr>
              <a:t>25</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xfrm>
            <a:off x="446088" y="4691063"/>
            <a:ext cx="5832475" cy="4443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spcBef>
                <a:spcPct val="0"/>
              </a:spcBef>
              <a:buFont typeface="Calibri" pitchFamily="34" charset="0"/>
              <a:buAutoNum type="arabicPeriod"/>
            </a:pPr>
            <a:endParaRPr lang="en-US" altLang="en-US" dirty="0" smtClean="0"/>
          </a:p>
          <a:p>
            <a:pPr marL="228600" indent="-228600" eaLnBrk="1" hangingPunct="1">
              <a:spcBef>
                <a:spcPct val="0"/>
              </a:spcBef>
              <a:buFont typeface="Calibri" pitchFamily="34" charset="0"/>
              <a:buAutoNum type="arabicPeriod"/>
            </a:pPr>
            <a:endParaRPr lang="en-US" altLang="en-US" dirty="0" smtClean="0"/>
          </a:p>
        </p:txBody>
      </p:sp>
      <p:sp>
        <p:nvSpPr>
          <p:cNvPr id="4" name="Slide Number Placeholder 3"/>
          <p:cNvSpPr>
            <a:spLocks noGrp="1"/>
          </p:cNvSpPr>
          <p:nvPr>
            <p:ph type="sldNum" sz="quarter" idx="5"/>
          </p:nvPr>
        </p:nvSpPr>
        <p:spPr/>
        <p:txBody>
          <a:bodyPr/>
          <a:lstStyle/>
          <a:p>
            <a:pPr>
              <a:defRPr/>
            </a:pPr>
            <a:fld id="{C02FB866-32FA-498D-96A5-20CFAE71547E}" type="slidenum">
              <a:rPr lang="en-GB"/>
              <a:pPr>
                <a:defRPr/>
              </a:pPr>
              <a:t>4</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xfrm>
            <a:off x="519113" y="4691063"/>
            <a:ext cx="5759450" cy="47831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Calibri" pitchFamily="34" charset="0"/>
              <a:buNone/>
              <a:tabLst/>
              <a:defRPr/>
            </a:pPr>
            <a:r>
              <a:rPr lang="en-GB" altLang="en-US" dirty="0" smtClean="0">
                <a:ea typeface="ＭＳ Ｐゴシック" pitchFamily="34" charset="-128"/>
              </a:rPr>
              <a:t>[</a:t>
            </a:r>
            <a:r>
              <a:rPr lang="en-GB" altLang="en-US" b="1" dirty="0" smtClean="0">
                <a:ea typeface="ＭＳ Ｐゴシック" pitchFamily="34" charset="-128"/>
              </a:rPr>
              <a:t>Facilitators Note: </a:t>
            </a:r>
            <a:r>
              <a:rPr lang="en-GB" altLang="en-US" dirty="0" smtClean="0">
                <a:ea typeface="ＭＳ Ｐゴシック" pitchFamily="34" charset="-128"/>
              </a:rPr>
              <a:t>This slide has animation] </a:t>
            </a:r>
          </a:p>
          <a:p>
            <a:pPr marL="0" marR="0" indent="0" algn="l" defTabSz="914400" rtl="0" eaLnBrk="1" fontAlgn="base" latinLnBrk="0" hangingPunct="1">
              <a:lnSpc>
                <a:spcPct val="100000"/>
              </a:lnSpc>
              <a:spcBef>
                <a:spcPct val="0"/>
              </a:spcBef>
              <a:spcAft>
                <a:spcPct val="0"/>
              </a:spcAft>
              <a:buClrTx/>
              <a:buSzTx/>
              <a:buFont typeface="Calibri" pitchFamily="34" charset="0"/>
              <a:buNone/>
              <a:tabLst/>
              <a:defRPr/>
            </a:pPr>
            <a:endParaRPr lang="en-GB" altLang="en-US" dirty="0" smtClean="0">
              <a:ea typeface="ＭＳ Ｐゴシック" pitchFamily="34" charset="-128"/>
            </a:endParaRPr>
          </a:p>
          <a:p>
            <a:pPr marL="0" indent="0" eaLnBrk="1" hangingPunct="1">
              <a:spcBef>
                <a:spcPct val="0"/>
              </a:spcBef>
              <a:buFont typeface="Calibri" pitchFamily="34" charset="0"/>
              <a:buNone/>
            </a:pPr>
            <a:endParaRPr lang="en-US" altLang="en-US" dirty="0" smtClean="0"/>
          </a:p>
          <a:p>
            <a:pPr marL="228600" indent="-228600" eaLnBrk="1" hangingPunct="1">
              <a:spcBef>
                <a:spcPct val="0"/>
              </a:spcBef>
              <a:buFont typeface="Calibri" pitchFamily="34" charset="0"/>
              <a:buAutoNum type="arabicPeriod"/>
            </a:pPr>
            <a:endParaRPr lang="en-US" altLang="en-US" dirty="0" smtClean="0"/>
          </a:p>
        </p:txBody>
      </p:sp>
      <p:sp>
        <p:nvSpPr>
          <p:cNvPr id="4" name="Slide Number Placeholder 3"/>
          <p:cNvSpPr>
            <a:spLocks noGrp="1"/>
          </p:cNvSpPr>
          <p:nvPr>
            <p:ph type="sldNum" sz="quarter" idx="5"/>
          </p:nvPr>
        </p:nvSpPr>
        <p:spPr/>
        <p:txBody>
          <a:bodyPr/>
          <a:lstStyle/>
          <a:p>
            <a:pPr>
              <a:defRPr/>
            </a:pPr>
            <a:fld id="{8A85D7AE-E992-41E1-B903-CFE2E3ED2DC5}" type="slidenum">
              <a:rPr lang="en-GB"/>
              <a:pPr>
                <a:defRPr/>
              </a:pPr>
              <a:t>5</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spcBef>
                <a:spcPct val="0"/>
              </a:spcBef>
              <a:buFontTx/>
              <a:buAutoNum type="arabicPeriod"/>
            </a:pPr>
            <a:endParaRPr lang="en-US" altLang="en-US" dirty="0" smtClean="0"/>
          </a:p>
          <a:p>
            <a:pPr marL="228600" indent="-228600" eaLnBrk="1" hangingPunct="1">
              <a:spcBef>
                <a:spcPct val="0"/>
              </a:spcBef>
              <a:buFontTx/>
              <a:buAutoNum type="arabicPeriod"/>
            </a:pPr>
            <a:endParaRPr lang="en-GB" altLang="en-US" dirty="0" smtClean="0"/>
          </a:p>
          <a:p>
            <a:pPr marL="228600" indent="-228600" eaLnBrk="1" hangingPunct="1">
              <a:spcBef>
                <a:spcPct val="0"/>
              </a:spcBef>
              <a:buFontTx/>
              <a:buAutoNum type="arabicPeriod"/>
            </a:pPr>
            <a:endParaRPr lang="en-US" altLang="en-US" dirty="0" smtClean="0"/>
          </a:p>
          <a:p>
            <a:pPr marL="228600" indent="-228600" eaLnBrk="1" hangingPunct="1">
              <a:spcBef>
                <a:spcPct val="0"/>
              </a:spcBef>
            </a:pPr>
            <a:endParaRPr lang="en-US" altLang="en-US" dirty="0" smtClean="0"/>
          </a:p>
        </p:txBody>
      </p:sp>
      <p:sp>
        <p:nvSpPr>
          <p:cNvPr id="4" name="Slide Number Placeholder 3"/>
          <p:cNvSpPr>
            <a:spLocks noGrp="1"/>
          </p:cNvSpPr>
          <p:nvPr>
            <p:ph type="sldNum" sz="quarter" idx="5"/>
          </p:nvPr>
        </p:nvSpPr>
        <p:spPr/>
        <p:txBody>
          <a:bodyPr/>
          <a:lstStyle/>
          <a:p>
            <a:pPr>
              <a:defRPr/>
            </a:pPr>
            <a:fld id="{7762D613-96A8-46DD-8076-1B2370C24F13}" type="slidenum">
              <a:rPr lang="en-GB"/>
              <a:pPr>
                <a:defRPr/>
              </a:pPr>
              <a:t>7</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228600" indent="-228600" eaLnBrk="1" fontAlgn="auto" hangingPunct="1">
              <a:spcBef>
                <a:spcPts val="0"/>
              </a:spcBef>
              <a:spcAft>
                <a:spcPts val="0"/>
              </a:spcAft>
              <a:buFont typeface="+mj-lt"/>
              <a:buAutoNum type="arabicPeriod"/>
              <a:defRPr/>
            </a:pPr>
            <a:endParaRPr lang="en-US" dirty="0" smtClean="0"/>
          </a:p>
          <a:p>
            <a:pPr marL="228600" indent="-228600" eaLnBrk="1" fontAlgn="auto" hangingPunct="1">
              <a:spcBef>
                <a:spcPts val="0"/>
              </a:spcBef>
              <a:spcAft>
                <a:spcPts val="0"/>
              </a:spcAft>
              <a:buFont typeface="+mj-lt"/>
              <a:buAutoNum type="arabicPeriod"/>
              <a:defRPr/>
            </a:pPr>
            <a:endParaRPr lang="en-US" dirty="0" smtClean="0"/>
          </a:p>
          <a:p>
            <a:pPr eaLnBrk="1" fontAlgn="auto" hangingPunct="1">
              <a:spcBef>
                <a:spcPts val="0"/>
              </a:spcBef>
              <a:spcAft>
                <a:spcPts val="0"/>
              </a:spcAft>
              <a:defRPr/>
            </a:pPr>
            <a:endParaRPr lang="en-US" dirty="0"/>
          </a:p>
        </p:txBody>
      </p:sp>
      <p:sp>
        <p:nvSpPr>
          <p:cNvPr id="4" name="Slide Number Placeholder 3"/>
          <p:cNvSpPr>
            <a:spLocks noGrp="1"/>
          </p:cNvSpPr>
          <p:nvPr>
            <p:ph type="sldNum" sz="quarter" idx="5"/>
          </p:nvPr>
        </p:nvSpPr>
        <p:spPr/>
        <p:txBody>
          <a:bodyPr/>
          <a:lstStyle/>
          <a:p>
            <a:pPr>
              <a:defRPr/>
            </a:pPr>
            <a:fld id="{47CDC140-0EC0-4F5D-9CA5-19ABB4CC62DF}" type="slidenum">
              <a:rPr lang="en-GB"/>
              <a:pPr>
                <a:defRPr/>
              </a:pPr>
              <a:t>8</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303213" y="4576763"/>
            <a:ext cx="6264275" cy="4999037"/>
          </a:xfrm>
        </p:spPr>
        <p:txBody>
          <a:bodyPr/>
          <a:lstStyle/>
          <a:p>
            <a:pPr eaLnBrk="1" fontAlgn="auto" hangingPunct="1">
              <a:spcBef>
                <a:spcPts val="0"/>
              </a:spcBef>
              <a:spcAft>
                <a:spcPts val="0"/>
              </a:spcAft>
              <a:defRPr/>
            </a:pPr>
            <a:endParaRPr lang="en-US" dirty="0"/>
          </a:p>
        </p:txBody>
      </p:sp>
      <p:sp>
        <p:nvSpPr>
          <p:cNvPr id="4" name="Slide Number Placeholder 3"/>
          <p:cNvSpPr>
            <a:spLocks noGrp="1"/>
          </p:cNvSpPr>
          <p:nvPr>
            <p:ph type="sldNum" sz="quarter" idx="5"/>
          </p:nvPr>
        </p:nvSpPr>
        <p:spPr/>
        <p:txBody>
          <a:bodyPr/>
          <a:lstStyle/>
          <a:p>
            <a:pPr>
              <a:defRPr/>
            </a:pPr>
            <a:fld id="{EFB76248-7D5A-422E-BD38-B283E8123DC6}" type="slidenum">
              <a:rPr lang="en-GB"/>
              <a:pPr>
                <a:defRPr/>
              </a:pPr>
              <a:t>9</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xfrm>
            <a:off x="158750" y="4505325"/>
            <a:ext cx="6335713" cy="5184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Calibri" pitchFamily="34" charset="0"/>
              <a:buNone/>
              <a:tabLst/>
              <a:defRPr/>
            </a:pPr>
            <a:r>
              <a:rPr lang="en-GB" altLang="en-US" dirty="0" smtClean="0">
                <a:ea typeface="ＭＳ Ｐゴシック" pitchFamily="34" charset="-128"/>
              </a:rPr>
              <a:t>[</a:t>
            </a:r>
            <a:r>
              <a:rPr lang="en-GB" altLang="en-US" b="1" dirty="0" smtClean="0">
                <a:ea typeface="ＭＳ Ｐゴシック" pitchFamily="34" charset="-128"/>
              </a:rPr>
              <a:t>Facilitators Note: </a:t>
            </a:r>
            <a:r>
              <a:rPr lang="en-GB" altLang="en-US" dirty="0" smtClean="0">
                <a:ea typeface="ＭＳ Ｐゴシック" pitchFamily="34" charset="-128"/>
              </a:rPr>
              <a:t>This slide has animation] </a:t>
            </a:r>
          </a:p>
          <a:p>
            <a:pPr marL="0" indent="0" eaLnBrk="1" hangingPunct="1">
              <a:spcBef>
                <a:spcPct val="0"/>
              </a:spcBef>
              <a:buFont typeface="Calibri" pitchFamily="34" charset="0"/>
              <a:buNone/>
            </a:pPr>
            <a:endParaRPr lang="en-GB" altLang="en-US" dirty="0" smtClean="0"/>
          </a:p>
        </p:txBody>
      </p:sp>
      <p:sp>
        <p:nvSpPr>
          <p:cNvPr id="4" name="Slide Number Placeholder 3"/>
          <p:cNvSpPr>
            <a:spLocks noGrp="1"/>
          </p:cNvSpPr>
          <p:nvPr>
            <p:ph type="sldNum" sz="quarter" idx="5"/>
          </p:nvPr>
        </p:nvSpPr>
        <p:spPr/>
        <p:txBody>
          <a:bodyPr/>
          <a:lstStyle/>
          <a:p>
            <a:pPr>
              <a:defRPr/>
            </a:pPr>
            <a:fld id="{5E1B3D1E-79C1-4F23-A454-41ABEBDA9A23}" type="slidenum">
              <a:rPr lang="en-GB"/>
              <a:pPr>
                <a:defRPr/>
              </a:pPr>
              <a:t>11</a:t>
            </a:fld>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187325" y="4691063"/>
            <a:ext cx="6351588" cy="4443412"/>
          </a:xfrm>
        </p:spPr>
        <p:txBody>
          <a:bodyPr/>
          <a:lstStyle/>
          <a:p>
            <a:pPr marL="228600" indent="-228600" eaLnBrk="1" fontAlgn="auto" hangingPunct="1">
              <a:spcBef>
                <a:spcPts val="0"/>
              </a:spcBef>
              <a:spcAft>
                <a:spcPts val="0"/>
              </a:spcAft>
              <a:buFont typeface="+mj-lt"/>
              <a:buAutoNum type="arabicPeriod"/>
              <a:defRPr/>
            </a:pPr>
            <a:endParaRPr lang="en-GB" dirty="0"/>
          </a:p>
        </p:txBody>
      </p:sp>
      <p:sp>
        <p:nvSpPr>
          <p:cNvPr id="4" name="Slide Number Placeholder 3"/>
          <p:cNvSpPr>
            <a:spLocks noGrp="1"/>
          </p:cNvSpPr>
          <p:nvPr>
            <p:ph type="sldNum" sz="quarter" idx="5"/>
          </p:nvPr>
        </p:nvSpPr>
        <p:spPr/>
        <p:txBody>
          <a:bodyPr/>
          <a:lstStyle/>
          <a:p>
            <a:pPr>
              <a:defRPr/>
            </a:pPr>
            <a:fld id="{48DA3C03-0C6F-4ACB-B58A-1843F8FE0C6C}" type="slidenum">
              <a:rPr lang="en-GB"/>
              <a:pPr>
                <a:defRPr/>
              </a:pPr>
              <a:t>12</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pic>
        <p:nvPicPr>
          <p:cNvPr id="5"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6988"/>
            <a:ext cx="9153525" cy="6864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6300788" y="-6350"/>
            <a:ext cx="2852737" cy="11318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7" name="Picture 15"/>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516688" y="44450"/>
            <a:ext cx="2843212"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5"/>
          <p:cNvSpPr>
            <a:spLocks noGrp="1"/>
          </p:cNvSpPr>
          <p:nvPr>
            <p:ph type="body" sz="quarter" idx="10"/>
          </p:nvPr>
        </p:nvSpPr>
        <p:spPr>
          <a:xfrm>
            <a:off x="252890" y="2636912"/>
            <a:ext cx="5903286" cy="1409623"/>
          </a:xfrm>
          <a:prstGeom prst="rect">
            <a:avLst/>
          </a:prstGeom>
        </p:spPr>
        <p:txBody>
          <a:bodyPr/>
          <a:lstStyle>
            <a:lvl1pPr marL="0" indent="0">
              <a:buNone/>
              <a:defRPr sz="2400">
                <a:solidFill>
                  <a:schemeClr val="tx1">
                    <a:lumMod val="65000"/>
                    <a:lumOff val="35000"/>
                  </a:schemeClr>
                </a:solidFill>
                <a:latin typeface="Arial" pitchFamily="34" charset="0"/>
                <a:cs typeface="Arial" pitchFamily="34" charset="0"/>
              </a:defRPr>
            </a:lvl1pPr>
          </a:lstStyle>
          <a:p>
            <a:pPr lvl="0"/>
            <a:r>
              <a:rPr lang="en-US" dirty="0" smtClean="0"/>
              <a:t>Click to edit Master text styles</a:t>
            </a:r>
          </a:p>
        </p:txBody>
      </p:sp>
      <p:sp>
        <p:nvSpPr>
          <p:cNvPr id="3" name="Title 1"/>
          <p:cNvSpPr>
            <a:spLocks noGrp="1"/>
          </p:cNvSpPr>
          <p:nvPr>
            <p:ph type="title"/>
          </p:nvPr>
        </p:nvSpPr>
        <p:spPr>
          <a:xfrm>
            <a:off x="236860" y="980728"/>
            <a:ext cx="8727628" cy="1080120"/>
          </a:xfrm>
          <a:prstGeom prst="rect">
            <a:avLst/>
          </a:prstGeom>
        </p:spPr>
        <p:txBody>
          <a:bodyPr/>
          <a:lstStyle>
            <a:lvl1pPr algn="l">
              <a:defRPr sz="3600">
                <a:solidFill>
                  <a:schemeClr val="tx1">
                    <a:lumMod val="65000"/>
                    <a:lumOff val="35000"/>
                  </a:schemeClr>
                </a:solidFill>
                <a:latin typeface="Arial" pitchFamily="34" charset="0"/>
                <a:cs typeface="Arial" pitchFamily="34" charset="0"/>
              </a:defRPr>
            </a:lvl1pPr>
          </a:lstStyle>
          <a:p>
            <a:r>
              <a:rPr lang="en-US" dirty="0" smtClean="0"/>
              <a:t>Click to edit Master title style</a:t>
            </a:r>
            <a:endParaRPr lang="en-GB" dirty="0"/>
          </a:p>
        </p:txBody>
      </p:sp>
    </p:spTree>
    <p:extLst>
      <p:ext uri="{BB962C8B-B14F-4D97-AF65-F5344CB8AC3E}">
        <p14:creationId xmlns:p14="http://schemas.microsoft.com/office/powerpoint/2010/main" val="3882968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pic>
        <p:nvPicPr>
          <p:cNvPr id="4"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6300788" y="-6350"/>
            <a:ext cx="2852737" cy="11318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6" name="Picture 15"/>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516688" y="44450"/>
            <a:ext cx="2843212"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236860" y="1052736"/>
            <a:ext cx="6567388" cy="1174213"/>
          </a:xfrm>
          <a:prstGeom prst="rect">
            <a:avLst/>
          </a:prstGeom>
        </p:spPr>
        <p:txBody>
          <a:bodyPr/>
          <a:lstStyle>
            <a:lvl1pPr algn="l">
              <a:defRPr sz="3600">
                <a:solidFill>
                  <a:schemeClr val="tx1"/>
                </a:solidFill>
                <a:latin typeface="Arial" pitchFamily="34" charset="0"/>
                <a:cs typeface="Arial" pitchFamily="34" charset="0"/>
              </a:defRPr>
            </a:lvl1pPr>
          </a:lstStyle>
          <a:p>
            <a:r>
              <a:rPr lang="en-US" dirty="0" smtClean="0"/>
              <a:t>Click to edit Master title style</a:t>
            </a:r>
            <a:endParaRPr lang="en-GB" dirty="0"/>
          </a:p>
        </p:txBody>
      </p:sp>
      <p:sp>
        <p:nvSpPr>
          <p:cNvPr id="10" name="Text Placeholder 5"/>
          <p:cNvSpPr>
            <a:spLocks noGrp="1"/>
          </p:cNvSpPr>
          <p:nvPr>
            <p:ph type="body" sz="quarter" idx="10"/>
          </p:nvPr>
        </p:nvSpPr>
        <p:spPr>
          <a:xfrm>
            <a:off x="252890" y="2354044"/>
            <a:ext cx="6551358" cy="1409623"/>
          </a:xfrm>
          <a:prstGeom prst="rect">
            <a:avLst/>
          </a:prstGeom>
        </p:spPr>
        <p:txBody>
          <a:bodyPr/>
          <a:lstStyle>
            <a:lvl1pPr marL="0" indent="0">
              <a:buNone/>
              <a:defRPr sz="2400">
                <a:solidFill>
                  <a:schemeClr val="tx1">
                    <a:lumMod val="65000"/>
                    <a:lumOff val="35000"/>
                  </a:schemeClr>
                </a:solidFill>
                <a:latin typeface="Arial" pitchFamily="34" charset="0"/>
                <a:cs typeface="Arial"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485846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spTree>
      <p:nvGrpSpPr>
        <p:cNvPr id="1" name=""/>
        <p:cNvGrpSpPr/>
        <p:nvPr/>
      </p:nvGrpSpPr>
      <p:grpSpPr>
        <a:xfrm>
          <a:off x="0" y="0"/>
          <a:ext cx="0" cy="0"/>
          <a:chOff x="0" y="0"/>
          <a:chExt cx="0" cy="0"/>
        </a:xfrm>
      </p:grpSpPr>
      <p:pic>
        <p:nvPicPr>
          <p:cNvPr id="4"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6300788" y="-6350"/>
            <a:ext cx="2852737" cy="11318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6" name="Picture 15"/>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516688" y="44450"/>
            <a:ext cx="2843212"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236860" y="1052736"/>
            <a:ext cx="6567388" cy="1174213"/>
          </a:xfrm>
          <a:prstGeom prst="rect">
            <a:avLst/>
          </a:prstGeom>
        </p:spPr>
        <p:txBody>
          <a:bodyPr/>
          <a:lstStyle>
            <a:lvl1pPr algn="l">
              <a:defRPr sz="3600">
                <a:solidFill>
                  <a:schemeClr val="tx1"/>
                </a:solidFill>
                <a:latin typeface="Arial" pitchFamily="34" charset="0"/>
                <a:cs typeface="Arial" pitchFamily="34" charset="0"/>
              </a:defRPr>
            </a:lvl1pPr>
          </a:lstStyle>
          <a:p>
            <a:r>
              <a:rPr lang="en-US" dirty="0" smtClean="0"/>
              <a:t>Click to edit Master title style</a:t>
            </a:r>
            <a:endParaRPr lang="en-GB" dirty="0"/>
          </a:p>
        </p:txBody>
      </p:sp>
      <p:sp>
        <p:nvSpPr>
          <p:cNvPr id="10" name="Text Placeholder 5"/>
          <p:cNvSpPr>
            <a:spLocks noGrp="1"/>
          </p:cNvSpPr>
          <p:nvPr>
            <p:ph type="body" sz="quarter" idx="10"/>
          </p:nvPr>
        </p:nvSpPr>
        <p:spPr>
          <a:xfrm>
            <a:off x="252890" y="2354044"/>
            <a:ext cx="6551358" cy="1409623"/>
          </a:xfrm>
          <a:prstGeom prst="rect">
            <a:avLst/>
          </a:prstGeom>
        </p:spPr>
        <p:txBody>
          <a:bodyPr/>
          <a:lstStyle>
            <a:lvl1pPr marL="0" indent="0">
              <a:buNone/>
              <a:defRPr sz="2400">
                <a:solidFill>
                  <a:schemeClr val="tx1">
                    <a:lumMod val="65000"/>
                    <a:lumOff val="35000"/>
                  </a:schemeClr>
                </a:solidFill>
                <a:latin typeface="Arial" pitchFamily="34" charset="0"/>
                <a:cs typeface="Arial"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540464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4">
    <p:spTree>
      <p:nvGrpSpPr>
        <p:cNvPr id="1" name=""/>
        <p:cNvGrpSpPr/>
        <p:nvPr/>
      </p:nvGrpSpPr>
      <p:grpSpPr>
        <a:xfrm>
          <a:off x="0" y="0"/>
          <a:ext cx="0" cy="0"/>
          <a:chOff x="0" y="0"/>
          <a:chExt cx="0" cy="0"/>
        </a:xfrm>
      </p:grpSpPr>
      <p:pic>
        <p:nvPicPr>
          <p:cNvPr id="4" name="Picture 11"/>
          <p:cNvPicPr>
            <a:picLocks noChangeAspect="1"/>
          </p:cNvPicPr>
          <p:nvPr userDrawn="1"/>
        </p:nvPicPr>
        <p:blipFill>
          <a:blip r:embed="rId2">
            <a:extLst>
              <a:ext uri="{28A0092B-C50C-407E-A947-70E740481C1C}">
                <a14:useLocalDpi xmlns:a14="http://schemas.microsoft.com/office/drawing/2010/main" val="0"/>
              </a:ext>
            </a:extLst>
          </a:blip>
          <a:srcRect l="398" t="36613"/>
          <a:stretch>
            <a:fillRect/>
          </a:stretch>
        </p:blipFill>
        <p:spPr bwMode="auto">
          <a:xfrm>
            <a:off x="0" y="2449513"/>
            <a:ext cx="9144000" cy="436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6227763" y="65088"/>
            <a:ext cx="2852737" cy="11318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6" name="Picture 15"/>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516688" y="271463"/>
            <a:ext cx="2843212"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236860" y="1102659"/>
            <a:ext cx="8583612" cy="1174213"/>
          </a:xfrm>
          <a:prstGeom prst="rect">
            <a:avLst/>
          </a:prstGeom>
        </p:spPr>
        <p:txBody>
          <a:bodyPr/>
          <a:lstStyle>
            <a:lvl1pPr algn="l">
              <a:defRPr sz="3600">
                <a:solidFill>
                  <a:schemeClr val="tx1"/>
                </a:solidFill>
                <a:latin typeface="Arial" pitchFamily="34" charset="0"/>
                <a:cs typeface="Arial" pitchFamily="34" charset="0"/>
              </a:defRPr>
            </a:lvl1pPr>
          </a:lstStyle>
          <a:p>
            <a:r>
              <a:rPr lang="en-US" dirty="0" smtClean="0"/>
              <a:t>Click to edit Master title style</a:t>
            </a:r>
            <a:endParaRPr lang="en-GB" dirty="0"/>
          </a:p>
        </p:txBody>
      </p:sp>
      <p:sp>
        <p:nvSpPr>
          <p:cNvPr id="10" name="Text Placeholder 5"/>
          <p:cNvSpPr>
            <a:spLocks noGrp="1"/>
          </p:cNvSpPr>
          <p:nvPr>
            <p:ph type="body" sz="quarter" idx="10"/>
          </p:nvPr>
        </p:nvSpPr>
        <p:spPr>
          <a:xfrm>
            <a:off x="252890" y="2451425"/>
            <a:ext cx="6551358" cy="1409623"/>
          </a:xfrm>
          <a:prstGeom prst="rect">
            <a:avLst/>
          </a:prstGeom>
        </p:spPr>
        <p:txBody>
          <a:bodyPr/>
          <a:lstStyle>
            <a:lvl1pPr marL="0" indent="0">
              <a:buNone/>
              <a:defRPr sz="2400">
                <a:solidFill>
                  <a:schemeClr val="tx1">
                    <a:lumMod val="65000"/>
                    <a:lumOff val="35000"/>
                  </a:schemeClr>
                </a:solidFill>
                <a:latin typeface="Arial" pitchFamily="34" charset="0"/>
                <a:cs typeface="Arial"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368743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white">
    <p:spTree>
      <p:nvGrpSpPr>
        <p:cNvPr id="1" name=""/>
        <p:cNvGrpSpPr/>
        <p:nvPr/>
      </p:nvGrpSpPr>
      <p:grpSpPr>
        <a:xfrm>
          <a:off x="0" y="0"/>
          <a:ext cx="0" cy="0"/>
          <a:chOff x="0" y="0"/>
          <a:chExt cx="0" cy="0"/>
        </a:xfrm>
      </p:grpSpPr>
      <p:pic>
        <p:nvPicPr>
          <p:cNvPr id="5" name="Picture 12" descr="home_icon">
            <a:hlinkClick r:id="rId2" action="ppaction://hlinksldjump"/>
          </p:cNvPr>
          <p:cNvPicPr>
            <a:picLocks noChangeAspect="1" noChangeArrowheads="1"/>
          </p:cNvPicPr>
          <p:nvPr userDrawn="1"/>
        </p:nvPicPr>
        <p:blipFill>
          <a:blip r:embed="rId3" cstate="print">
            <a:lum bright="18000" contrast="-30000"/>
            <a:extLst>
              <a:ext uri="{28A0092B-C50C-407E-A947-70E740481C1C}">
                <a14:useLocalDpi xmlns:a14="http://schemas.microsoft.com/office/drawing/2010/main" val="0"/>
              </a:ext>
            </a:extLst>
          </a:blip>
          <a:srcRect/>
          <a:stretch>
            <a:fillRect/>
          </a:stretch>
        </p:blipFill>
        <p:spPr bwMode="auto">
          <a:xfrm>
            <a:off x="250825" y="6289675"/>
            <a:ext cx="431800"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a:spLocks noGrp="1"/>
          </p:cNvSpPr>
          <p:nvPr>
            <p:ph type="title"/>
          </p:nvPr>
        </p:nvSpPr>
        <p:spPr>
          <a:xfrm>
            <a:off x="179512" y="188640"/>
            <a:ext cx="6336704" cy="1008112"/>
          </a:xfrm>
          <a:prstGeom prst="rect">
            <a:avLst/>
          </a:prstGeom>
        </p:spPr>
        <p:txBody>
          <a:bodyPr/>
          <a:lstStyle>
            <a:lvl1pPr algn="l">
              <a:defRPr sz="2800">
                <a:solidFill>
                  <a:schemeClr val="tx1"/>
                </a:solidFill>
                <a:latin typeface="Arial" pitchFamily="34" charset="0"/>
                <a:cs typeface="Arial" pitchFamily="34" charset="0"/>
              </a:defRPr>
            </a:lvl1pPr>
          </a:lstStyle>
          <a:p>
            <a:r>
              <a:rPr lang="en-US" dirty="0" smtClean="0"/>
              <a:t>Click to edit Master title style</a:t>
            </a:r>
            <a:endParaRPr lang="en-GB" dirty="0"/>
          </a:p>
        </p:txBody>
      </p:sp>
      <p:sp>
        <p:nvSpPr>
          <p:cNvPr id="4" name="Text Placeholder 7"/>
          <p:cNvSpPr>
            <a:spLocks noGrp="1"/>
          </p:cNvSpPr>
          <p:nvPr>
            <p:ph type="body" sz="quarter" idx="10"/>
          </p:nvPr>
        </p:nvSpPr>
        <p:spPr>
          <a:xfrm>
            <a:off x="229134" y="1484784"/>
            <a:ext cx="8584359" cy="4392488"/>
          </a:xfrm>
          <a:prstGeom prst="rect">
            <a:avLst/>
          </a:prstGeom>
        </p:spPr>
        <p:txBody>
          <a:bodyPr/>
          <a:lstStyle>
            <a:lvl1pPr marL="342900" indent="-342900">
              <a:buFont typeface="Wingdings" panose="05000000000000000000" pitchFamily="2" charset="2"/>
              <a:buChar char="§"/>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1"/>
          </p:nvPr>
        </p:nvSpPr>
        <p:spPr>
          <a:xfrm>
            <a:off x="8459788" y="6303963"/>
            <a:ext cx="406400" cy="365125"/>
          </a:xfrm>
          <a:prstGeom prst="rect">
            <a:avLst/>
          </a:prstGeom>
        </p:spPr>
        <p:txBody>
          <a:bodyPr/>
          <a:lstStyle>
            <a:lvl1pPr algn="r" fontAlgn="auto">
              <a:spcBef>
                <a:spcPts val="0"/>
              </a:spcBef>
              <a:spcAft>
                <a:spcPts val="0"/>
              </a:spcAft>
              <a:defRPr sz="1000">
                <a:latin typeface="Arial" panose="020B0604020202020204" pitchFamily="34" charset="0"/>
                <a:cs typeface="Arial" panose="020B0604020202020204" pitchFamily="34" charset="0"/>
              </a:defRPr>
            </a:lvl1pPr>
          </a:lstStyle>
          <a:p>
            <a:pPr>
              <a:defRPr/>
            </a:pPr>
            <a:fld id="{9E93D2DE-ED64-46AC-9687-FB129F98D764}" type="slidenum">
              <a:rPr lang="en-GB"/>
              <a:pPr>
                <a:defRPr/>
              </a:pPr>
              <a:t>‹#›</a:t>
            </a:fld>
            <a:endParaRPr lang="en-GB" dirty="0"/>
          </a:p>
        </p:txBody>
      </p:sp>
    </p:spTree>
    <p:extLst>
      <p:ext uri="{BB962C8B-B14F-4D97-AF65-F5344CB8AC3E}">
        <p14:creationId xmlns:p14="http://schemas.microsoft.com/office/powerpoint/2010/main" val="3007794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4" name="Picture 12" descr="home_icon">
            <a:hlinkClick r:id="rId2" action="ppaction://hlinksldjump"/>
          </p:cNvPr>
          <p:cNvPicPr>
            <a:picLocks noChangeAspect="1" noChangeArrowheads="1"/>
          </p:cNvPicPr>
          <p:nvPr userDrawn="1"/>
        </p:nvPicPr>
        <p:blipFill>
          <a:blip r:embed="rId3" cstate="print">
            <a:lum bright="18000" contrast="-30000"/>
            <a:extLst>
              <a:ext uri="{28A0092B-C50C-407E-A947-70E740481C1C}">
                <a14:useLocalDpi xmlns:a14="http://schemas.microsoft.com/office/drawing/2010/main" val="0"/>
              </a:ext>
            </a:extLst>
          </a:blip>
          <a:srcRect/>
          <a:stretch>
            <a:fillRect/>
          </a:stretch>
        </p:blipFill>
        <p:spPr bwMode="auto">
          <a:xfrm>
            <a:off x="250825" y="6289675"/>
            <a:ext cx="431800"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179512" y="188640"/>
            <a:ext cx="6336704" cy="1008112"/>
          </a:xfrm>
          <a:prstGeom prst="rect">
            <a:avLst/>
          </a:prstGeom>
        </p:spPr>
        <p:txBody>
          <a:bodyPr/>
          <a:lstStyle>
            <a:lvl1pPr algn="l">
              <a:defRPr sz="2800">
                <a:solidFill>
                  <a:schemeClr val="tx1"/>
                </a:solidFill>
                <a:latin typeface="Arial" pitchFamily="34" charset="0"/>
                <a:cs typeface="Arial" pitchFamily="34" charset="0"/>
              </a:defRPr>
            </a:lvl1pPr>
          </a:lstStyle>
          <a:p>
            <a:r>
              <a:rPr lang="en-US" dirty="0" smtClean="0"/>
              <a:t>Click to edit Master title style</a:t>
            </a:r>
            <a:endParaRPr lang="en-GB" dirty="0"/>
          </a:p>
        </p:txBody>
      </p:sp>
      <p:sp>
        <p:nvSpPr>
          <p:cNvPr id="9" name="Text Placeholder 7"/>
          <p:cNvSpPr>
            <a:spLocks noGrp="1"/>
          </p:cNvSpPr>
          <p:nvPr>
            <p:ph type="body" sz="quarter" idx="10"/>
          </p:nvPr>
        </p:nvSpPr>
        <p:spPr>
          <a:xfrm>
            <a:off x="229134" y="1484784"/>
            <a:ext cx="8584359" cy="4392488"/>
          </a:xfrm>
          <a:prstGeom prst="rect">
            <a:avLst/>
          </a:prstGeom>
        </p:spPr>
        <p:txBody>
          <a:bodyPr/>
          <a:lstStyle>
            <a:lvl1pPr marL="342900" indent="-342900">
              <a:buFont typeface="Wingdings" panose="05000000000000000000" pitchFamily="2" charset="2"/>
              <a:buChar char="§"/>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Slide Number Placeholder 5"/>
          <p:cNvSpPr>
            <a:spLocks noGrp="1"/>
          </p:cNvSpPr>
          <p:nvPr>
            <p:ph type="sldNum" sz="quarter" idx="11"/>
          </p:nvPr>
        </p:nvSpPr>
        <p:spPr>
          <a:xfrm>
            <a:off x="8459788" y="6303963"/>
            <a:ext cx="406400" cy="365125"/>
          </a:xfrm>
          <a:prstGeom prst="rect">
            <a:avLst/>
          </a:prstGeom>
        </p:spPr>
        <p:txBody>
          <a:bodyPr/>
          <a:lstStyle>
            <a:lvl1pPr algn="r" fontAlgn="auto">
              <a:spcBef>
                <a:spcPts val="0"/>
              </a:spcBef>
              <a:spcAft>
                <a:spcPts val="0"/>
              </a:spcAft>
              <a:defRPr sz="1000">
                <a:latin typeface="Arial" panose="020B0604020202020204" pitchFamily="34" charset="0"/>
                <a:cs typeface="Arial" panose="020B0604020202020204" pitchFamily="34" charset="0"/>
              </a:defRPr>
            </a:lvl1pPr>
          </a:lstStyle>
          <a:p>
            <a:pPr>
              <a:defRPr/>
            </a:pPr>
            <a:fld id="{0F4E1274-1B1C-4DE5-AB0A-47E6E65C08B7}" type="slidenum">
              <a:rPr lang="en-GB"/>
              <a:pPr>
                <a:defRPr/>
              </a:pPr>
              <a:t>‹#›</a:t>
            </a:fld>
            <a:endParaRPr lang="en-GB" dirty="0"/>
          </a:p>
        </p:txBody>
      </p:sp>
    </p:spTree>
    <p:extLst>
      <p:ext uri="{BB962C8B-B14F-4D97-AF65-F5344CB8AC3E}">
        <p14:creationId xmlns:p14="http://schemas.microsoft.com/office/powerpoint/2010/main" val="2837719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Tree>
    <p:extLst>
      <p:ext uri="{BB962C8B-B14F-4D97-AF65-F5344CB8AC3E}">
        <p14:creationId xmlns:p14="http://schemas.microsoft.com/office/powerpoint/2010/main" val="4048786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p234">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846"/>
            <a:ext cx="9153128" cy="6864846"/>
          </a:xfrm>
          <a:prstGeom prst="rect">
            <a:avLst/>
          </a:prstGeom>
        </p:spPr>
      </p:pic>
      <p:sp>
        <p:nvSpPr>
          <p:cNvPr id="9" name="Title 1"/>
          <p:cNvSpPr>
            <a:spLocks noGrp="1"/>
          </p:cNvSpPr>
          <p:nvPr>
            <p:ph type="title"/>
          </p:nvPr>
        </p:nvSpPr>
        <p:spPr>
          <a:xfrm>
            <a:off x="236860" y="1052736"/>
            <a:ext cx="6567388" cy="1174213"/>
          </a:xfrm>
          <a:prstGeom prst="rect">
            <a:avLst/>
          </a:prstGeom>
        </p:spPr>
        <p:txBody>
          <a:bodyPr/>
          <a:lstStyle>
            <a:lvl1pPr algn="l">
              <a:defRPr sz="3600">
                <a:solidFill>
                  <a:srgbClr val="A1006B"/>
                </a:solidFill>
                <a:latin typeface="Arial" pitchFamily="34" charset="0"/>
                <a:cs typeface="Arial" pitchFamily="34" charset="0"/>
              </a:defRPr>
            </a:lvl1pPr>
          </a:lstStyle>
          <a:p>
            <a:r>
              <a:rPr lang="en-US" dirty="0" smtClean="0"/>
              <a:t>Click to edit Master title style</a:t>
            </a:r>
            <a:endParaRPr lang="en-GB" dirty="0"/>
          </a:p>
        </p:txBody>
      </p:sp>
      <p:sp>
        <p:nvSpPr>
          <p:cNvPr id="10" name="Text Placeholder 5"/>
          <p:cNvSpPr>
            <a:spLocks noGrp="1"/>
          </p:cNvSpPr>
          <p:nvPr>
            <p:ph type="body" sz="quarter" idx="10"/>
          </p:nvPr>
        </p:nvSpPr>
        <p:spPr>
          <a:xfrm>
            <a:off x="252890" y="2354044"/>
            <a:ext cx="6551358" cy="1409623"/>
          </a:xfrm>
          <a:prstGeom prst="rect">
            <a:avLst/>
          </a:prstGeom>
        </p:spPr>
        <p:txBody>
          <a:bodyPr/>
          <a:lstStyle>
            <a:lvl1pPr marL="0" indent="0">
              <a:buNone/>
              <a:defRPr sz="2400">
                <a:solidFill>
                  <a:schemeClr val="tx1">
                    <a:lumMod val="65000"/>
                    <a:lumOff val="35000"/>
                  </a:schemeClr>
                </a:solidFill>
                <a:latin typeface="Arial" pitchFamily="34" charset="0"/>
                <a:cs typeface="Arial" pitchFamily="34" charset="0"/>
              </a:defRPr>
            </a:lvl1pPr>
          </a:lstStyle>
          <a:p>
            <a:pPr lvl="0"/>
            <a:r>
              <a:rPr lang="en-US" dirty="0" smtClean="0"/>
              <a:t>Click to edit Master text styles</a:t>
            </a:r>
          </a:p>
        </p:txBody>
      </p:sp>
      <p:sp>
        <p:nvSpPr>
          <p:cNvPr id="5" name="Rectangle 4"/>
          <p:cNvSpPr/>
          <p:nvPr userDrawn="1"/>
        </p:nvSpPr>
        <p:spPr>
          <a:xfrm>
            <a:off x="6300192" y="-6846"/>
            <a:ext cx="2852936" cy="1131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16216" y="44624"/>
            <a:ext cx="2843808" cy="853143"/>
          </a:xfrm>
          <a:prstGeom prst="rect">
            <a:avLst/>
          </a:prstGeom>
        </p:spPr>
      </p:pic>
    </p:spTree>
    <p:extLst>
      <p:ext uri="{BB962C8B-B14F-4D97-AF65-F5344CB8AC3E}">
        <p14:creationId xmlns:p14="http://schemas.microsoft.com/office/powerpoint/2010/main" val="1562376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png"/><Relationship Id="rId18" Type="http://schemas.openxmlformats.org/officeDocument/2006/relationships/image" Target="../media/image8.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17" Type="http://schemas.openxmlformats.org/officeDocument/2006/relationships/slide" Target="../slides/slide2.xml"/><Relationship Id="rId2" Type="http://schemas.openxmlformats.org/officeDocument/2006/relationships/slideLayout" Target="../slideLayouts/slideLayout2.xml"/><Relationship Id="rId16"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image" Target="../media/image6.jpeg"/><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7885113" y="6249988"/>
            <a:ext cx="935037"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8"/>
          <p:cNvPicPr>
            <a:picLocks noChangeAspect="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6443663" y="6194425"/>
            <a:ext cx="906462"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9"/>
          <p:cNvPicPr>
            <a:picLocks noChangeAspect="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4832350" y="6275388"/>
            <a:ext cx="89217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10"/>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380288" y="6243638"/>
            <a:ext cx="936625"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12"/>
          <p:cNvPicPr>
            <a:picLocks noChangeAspect="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6011863" y="6159500"/>
            <a:ext cx="1087437"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1"/>
          <p:cNvPicPr>
            <a:picLocks noChangeAspect="1"/>
          </p:cNvPicPr>
          <p:nvPr userDrawn="1"/>
        </p:nvPicPr>
        <p:blipFill>
          <a:blip r:embed="rId15" cstate="print">
            <a:extLst>
              <a:ext uri="{28A0092B-C50C-407E-A947-70E740481C1C}">
                <a14:useLocalDpi xmlns:a14="http://schemas.microsoft.com/office/drawing/2010/main" val="0"/>
              </a:ext>
            </a:extLst>
          </a:blip>
          <a:srcRect b="20712"/>
          <a:stretch>
            <a:fillRect/>
          </a:stretch>
        </p:blipFill>
        <p:spPr bwMode="auto">
          <a:xfrm>
            <a:off x="4643438" y="6092825"/>
            <a:ext cx="11239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p:nvPr userDrawn="1"/>
        </p:nvCxnSpPr>
        <p:spPr>
          <a:xfrm flipH="1">
            <a:off x="-36513" y="6091238"/>
            <a:ext cx="9180513" cy="0"/>
          </a:xfrm>
          <a:prstGeom prst="line">
            <a:avLst/>
          </a:prstGeom>
        </p:spPr>
        <p:style>
          <a:lnRef idx="1">
            <a:schemeClr val="accent1"/>
          </a:lnRef>
          <a:fillRef idx="0">
            <a:schemeClr val="accent1"/>
          </a:fillRef>
          <a:effectRef idx="0">
            <a:schemeClr val="accent1"/>
          </a:effectRef>
          <a:fontRef idx="minor">
            <a:schemeClr val="tx1"/>
          </a:fontRef>
        </p:style>
      </p:cxnSp>
      <p:pic>
        <p:nvPicPr>
          <p:cNvPr id="1033" name="Picture 13"/>
          <p:cNvPicPr>
            <a:picLocks noChangeAspect="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6516688" y="44450"/>
            <a:ext cx="2843212"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5"/>
          <p:cNvSpPr>
            <a:spLocks noGrp="1"/>
          </p:cNvSpPr>
          <p:nvPr>
            <p:ph type="sldNum" sz="quarter" idx="4"/>
          </p:nvPr>
        </p:nvSpPr>
        <p:spPr>
          <a:xfrm>
            <a:off x="8459788" y="6303963"/>
            <a:ext cx="406400" cy="365125"/>
          </a:xfrm>
          <a:prstGeom prst="rect">
            <a:avLst/>
          </a:prstGeom>
        </p:spPr>
        <p:txBody>
          <a:bodyPr/>
          <a:lstStyle>
            <a:lvl1pPr algn="r" fontAlgn="auto">
              <a:spcBef>
                <a:spcPts val="0"/>
              </a:spcBef>
              <a:spcAft>
                <a:spcPts val="0"/>
              </a:spcAft>
              <a:defRPr sz="1000">
                <a:latin typeface="Arial" panose="020B0604020202020204" pitchFamily="34" charset="0"/>
                <a:cs typeface="Arial" panose="020B0604020202020204" pitchFamily="34" charset="0"/>
              </a:defRPr>
            </a:lvl1pPr>
          </a:lstStyle>
          <a:p>
            <a:pPr>
              <a:defRPr/>
            </a:pPr>
            <a:fld id="{9E93D2DE-ED64-46AC-9687-FB129F98D764}" type="slidenum">
              <a:rPr lang="en-GB"/>
              <a:pPr>
                <a:defRPr/>
              </a:pPr>
              <a:t>‹#›</a:t>
            </a:fld>
            <a:endParaRPr lang="en-GB" dirty="0"/>
          </a:p>
        </p:txBody>
      </p:sp>
      <p:pic>
        <p:nvPicPr>
          <p:cNvPr id="11" name="Picture 12" descr="home_icon">
            <a:hlinkClick r:id="rId17" action="ppaction://hlinksldjump"/>
          </p:cNvPr>
          <p:cNvPicPr>
            <a:picLocks noChangeAspect="1" noChangeArrowheads="1"/>
          </p:cNvPicPr>
          <p:nvPr userDrawn="1"/>
        </p:nvPicPr>
        <p:blipFill>
          <a:blip r:embed="rId18" cstate="print">
            <a:lum bright="18000" contrast="-30000"/>
            <a:extLst>
              <a:ext uri="{28A0092B-C50C-407E-A947-70E740481C1C}">
                <a14:useLocalDpi xmlns:a14="http://schemas.microsoft.com/office/drawing/2010/main" val="0"/>
              </a:ext>
            </a:extLst>
          </a:blip>
          <a:srcRect/>
          <a:stretch>
            <a:fillRect/>
          </a:stretch>
        </p:blipFill>
        <p:spPr bwMode="auto">
          <a:xfrm>
            <a:off x="250825" y="6289675"/>
            <a:ext cx="431800"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slide" Target="slide3.xml"/><Relationship Id="rId7" Type="http://schemas.openxmlformats.org/officeDocument/2006/relationships/slide" Target="slide13.xml"/><Relationship Id="rId12" Type="http://schemas.openxmlformats.org/officeDocument/2006/relationships/slide" Target="slide25.xm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slide" Target="slide11.xml"/><Relationship Id="rId11" Type="http://schemas.openxmlformats.org/officeDocument/2006/relationships/slide" Target="slide23.xml"/><Relationship Id="rId5" Type="http://schemas.openxmlformats.org/officeDocument/2006/relationships/slide" Target="slide10.xml"/><Relationship Id="rId10" Type="http://schemas.openxmlformats.org/officeDocument/2006/relationships/slide" Target="slide19.xml"/><Relationship Id="rId4" Type="http://schemas.openxmlformats.org/officeDocument/2006/relationships/slide" Target="slide6.xml"/><Relationship Id="rId9" Type="http://schemas.openxmlformats.org/officeDocument/2006/relationships/slide" Target="slide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b="1" dirty="0"/>
              <a:t>Assessment and </a:t>
            </a:r>
            <a:r>
              <a:rPr lang="en-GB" altLang="en-US" b="1" dirty="0" smtClean="0"/>
              <a:t>eligibility</a:t>
            </a:r>
            <a:endParaRPr lang="en-GB" b="1" dirty="0"/>
          </a:p>
        </p:txBody>
      </p:sp>
      <p:sp>
        <p:nvSpPr>
          <p:cNvPr id="3" name="Text Placeholder 2"/>
          <p:cNvSpPr>
            <a:spLocks noGrp="1"/>
          </p:cNvSpPr>
          <p:nvPr>
            <p:ph type="body" sz="quarter" idx="10"/>
          </p:nvPr>
        </p:nvSpPr>
        <p:spPr/>
        <p:txBody>
          <a:bodyPr/>
          <a:lstStyle/>
          <a:p>
            <a:r>
              <a:rPr lang="en-GB" dirty="0"/>
              <a:t>Care Act 2014</a:t>
            </a:r>
          </a:p>
          <a:p>
            <a:endParaRPr lang="en-GB" dirty="0"/>
          </a:p>
        </p:txBody>
      </p:sp>
    </p:spTree>
    <p:extLst>
      <p:ext uri="{BB962C8B-B14F-4D97-AF65-F5344CB8AC3E}">
        <p14:creationId xmlns:p14="http://schemas.microsoft.com/office/powerpoint/2010/main" val="23727521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6336704" cy="1008112"/>
          </a:xfrm>
        </p:spPr>
        <p:txBody>
          <a:bodyPr/>
          <a:lstStyle/>
          <a:p>
            <a:r>
              <a:rPr lang="en-GB" b="1" dirty="0" smtClean="0">
                <a:solidFill>
                  <a:srgbClr val="A1006B"/>
                </a:solidFill>
              </a:rPr>
              <a:t>Preventing needs</a:t>
            </a:r>
            <a:endParaRPr lang="en-GB" b="1" dirty="0">
              <a:solidFill>
                <a:srgbClr val="A1006B"/>
              </a:solidFill>
            </a:endParaRPr>
          </a:p>
        </p:txBody>
      </p:sp>
      <p:sp>
        <p:nvSpPr>
          <p:cNvPr id="3" name="Text Placeholder 2"/>
          <p:cNvSpPr>
            <a:spLocks noGrp="1"/>
          </p:cNvSpPr>
          <p:nvPr>
            <p:ph type="body" sz="quarter" idx="10"/>
          </p:nvPr>
        </p:nvSpPr>
        <p:spPr>
          <a:xfrm>
            <a:off x="229134" y="1196752"/>
            <a:ext cx="8584359" cy="4392488"/>
          </a:xfrm>
        </p:spPr>
        <p:txBody>
          <a:bodyPr/>
          <a:lstStyle/>
          <a:p>
            <a:pPr eaLnBrk="1" hangingPunct="1"/>
            <a:r>
              <a:rPr lang="en-GB" altLang="en-US" dirty="0"/>
              <a:t>Assessment is a key element of any prevention strategy</a:t>
            </a:r>
          </a:p>
          <a:p>
            <a:pPr eaLnBrk="1" hangingPunct="1">
              <a:spcBef>
                <a:spcPts val="1200"/>
              </a:spcBef>
            </a:pPr>
            <a:r>
              <a:rPr lang="en-GB" altLang="en-US" dirty="0"/>
              <a:t>The assessment must consider whether the person concerned would benefit from the available preventative services, facilities or resources </a:t>
            </a:r>
            <a:endParaRPr lang="en-GB" altLang="en-US" dirty="0" smtClean="0"/>
          </a:p>
          <a:p>
            <a:pPr eaLnBrk="1" hangingPunct="1">
              <a:spcBef>
                <a:spcPts val="1200"/>
              </a:spcBef>
            </a:pPr>
            <a:r>
              <a:rPr lang="en-GB" altLang="en-US" dirty="0" smtClean="0"/>
              <a:t>The guidance refers to three levels of preventative activity:</a:t>
            </a:r>
          </a:p>
          <a:p>
            <a:pPr lvl="1" eaLnBrk="1" hangingPunct="1">
              <a:spcBef>
                <a:spcPts val="1200"/>
              </a:spcBef>
            </a:pPr>
            <a:r>
              <a:rPr lang="en-GB" altLang="en-US" dirty="0"/>
              <a:t>p</a:t>
            </a:r>
            <a:r>
              <a:rPr lang="en-GB" altLang="en-US" dirty="0" smtClean="0"/>
              <a:t>rimary prevention, which involves promoting wellbeing</a:t>
            </a:r>
          </a:p>
          <a:p>
            <a:pPr lvl="1" eaLnBrk="1" hangingPunct="1">
              <a:spcBef>
                <a:spcPts val="1200"/>
              </a:spcBef>
            </a:pPr>
            <a:r>
              <a:rPr lang="en-GB" altLang="en-US" dirty="0"/>
              <a:t>s</a:t>
            </a:r>
            <a:r>
              <a:rPr lang="en-GB" altLang="en-US" dirty="0" smtClean="0"/>
              <a:t>econdary prevention, which involves early intervention</a:t>
            </a:r>
          </a:p>
          <a:p>
            <a:pPr lvl="1" eaLnBrk="1" hangingPunct="1">
              <a:spcBef>
                <a:spcPts val="1200"/>
              </a:spcBef>
            </a:pPr>
            <a:r>
              <a:rPr lang="en-GB" altLang="en-US" dirty="0"/>
              <a:t>t</a:t>
            </a:r>
            <a:r>
              <a:rPr lang="en-GB" altLang="en-US" dirty="0" smtClean="0"/>
              <a:t>ertiary prevention, which involves maximising independence </a:t>
            </a:r>
            <a:endParaRPr lang="en-GB" altLang="en-US" dirty="0"/>
          </a:p>
        </p:txBody>
      </p:sp>
      <p:sp>
        <p:nvSpPr>
          <p:cNvPr id="4" name="Slide Number Placeholder 3"/>
          <p:cNvSpPr>
            <a:spLocks noGrp="1"/>
          </p:cNvSpPr>
          <p:nvPr>
            <p:ph type="sldNum" sz="quarter" idx="11"/>
          </p:nvPr>
        </p:nvSpPr>
        <p:spPr/>
        <p:txBody>
          <a:bodyPr/>
          <a:lstStyle/>
          <a:p>
            <a:pPr>
              <a:defRPr/>
            </a:pPr>
            <a:fld id="{9E93D2DE-ED64-46AC-9687-FB129F98D764}" type="slidenum">
              <a:rPr lang="en-GB" smtClean="0"/>
              <a:pPr>
                <a:defRPr/>
              </a:pPr>
              <a:t>10</a:t>
            </a:fld>
            <a:endParaRPr lang="en-GB" dirty="0"/>
          </a:p>
        </p:txBody>
      </p:sp>
    </p:spTree>
    <p:extLst>
      <p:ext uri="{BB962C8B-B14F-4D97-AF65-F5344CB8AC3E}">
        <p14:creationId xmlns:p14="http://schemas.microsoft.com/office/powerpoint/2010/main" val="37698353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bwMode="auto">
          <a:xfrm>
            <a:off x="323528" y="332656"/>
            <a:ext cx="6336704" cy="10081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b="1" dirty="0" smtClean="0">
                <a:solidFill>
                  <a:srgbClr val="A1006B"/>
                </a:solidFill>
              </a:rPr>
              <a:t>A strengths-based approach</a:t>
            </a:r>
          </a:p>
        </p:txBody>
      </p:sp>
      <p:sp>
        <p:nvSpPr>
          <p:cNvPr id="14339" name="Content Placeholder 2"/>
          <p:cNvSpPr>
            <a:spLocks noGrp="1"/>
          </p:cNvSpPr>
          <p:nvPr>
            <p:ph type="body" sz="quarter" idx="10"/>
          </p:nvPr>
        </p:nvSpPr>
        <p:spPr bwMode="auto">
          <a:xfrm>
            <a:off x="229134" y="1340768"/>
            <a:ext cx="8584359" cy="43924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1200"/>
              </a:spcBef>
              <a:buFont typeface="Wingdings" panose="05000000000000000000" pitchFamily="2" charset="2"/>
              <a:buChar char="§"/>
            </a:pPr>
            <a:r>
              <a:rPr lang="en-GB" altLang="en-US" sz="2000" dirty="0" smtClean="0">
                <a:latin typeface="Arial" pitchFamily="34" charset="0"/>
                <a:cs typeface="Arial" pitchFamily="34" charset="0"/>
              </a:rPr>
              <a:t>The local authority must also consider what - other than the provision of care and support - might help the person in meeting the outcomes they want to achieve: a strengths-</a:t>
            </a:r>
            <a:r>
              <a:rPr lang="en-US" altLang="en-US" sz="2000" dirty="0" smtClean="0">
                <a:latin typeface="Arial" pitchFamily="34" charset="0"/>
                <a:cs typeface="Arial" pitchFamily="34" charset="0"/>
              </a:rPr>
              <a:t>based approach</a:t>
            </a:r>
          </a:p>
          <a:p>
            <a:pPr eaLnBrk="1" hangingPunct="1">
              <a:spcBef>
                <a:spcPts val="1200"/>
              </a:spcBef>
              <a:buFont typeface="Wingdings" panose="05000000000000000000" pitchFamily="2" charset="2"/>
              <a:buChar char="§"/>
            </a:pPr>
            <a:r>
              <a:rPr lang="en-US" altLang="en-US" sz="2000" dirty="0" smtClean="0">
                <a:latin typeface="Arial" pitchFamily="34" charset="0"/>
                <a:cs typeface="Arial" pitchFamily="34" charset="0"/>
              </a:rPr>
              <a:t>This strengths-based approach </a:t>
            </a:r>
            <a:r>
              <a:rPr lang="en-US" altLang="en-US" sz="2000" dirty="0" err="1" smtClean="0">
                <a:latin typeface="Arial" pitchFamily="34" charset="0"/>
                <a:cs typeface="Arial" pitchFamily="34" charset="0"/>
              </a:rPr>
              <a:t>recognises</a:t>
            </a:r>
            <a:r>
              <a:rPr lang="en-US" altLang="en-US" sz="2000" dirty="0" smtClean="0">
                <a:latin typeface="Arial" pitchFamily="34" charset="0"/>
                <a:cs typeface="Arial" pitchFamily="34" charset="0"/>
              </a:rPr>
              <a:t> personal, family and community resources or ‘assets’ that individuals can make use of</a:t>
            </a:r>
            <a:endParaRPr lang="en-GB" altLang="en-US" sz="2000" dirty="0" smtClean="0">
              <a:latin typeface="Arial" pitchFamily="34" charset="0"/>
              <a:cs typeface="Arial" pitchFamily="34" charset="0"/>
            </a:endParaRPr>
          </a:p>
          <a:p>
            <a:pPr eaLnBrk="1" hangingPunct="1">
              <a:spcBef>
                <a:spcPts val="1200"/>
              </a:spcBef>
            </a:pPr>
            <a:endParaRPr lang="en-GB" altLang="en-US" sz="2000" dirty="0" smtClean="0">
              <a:latin typeface="Arial" pitchFamily="34" charset="0"/>
              <a:cs typeface="Arial" pitchFamily="34" charset="0"/>
            </a:endParaRPr>
          </a:p>
        </p:txBody>
      </p:sp>
      <p:sp>
        <p:nvSpPr>
          <p:cNvPr id="14340"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E5D97EAE-7B77-4E1E-83A0-321D39351CE1}" type="slidenum">
              <a:rPr lang="en-GB" altLang="en-US" smtClean="0"/>
              <a:pPr eaLnBrk="1" fontAlgn="base" hangingPunct="1">
                <a:spcBef>
                  <a:spcPct val="0"/>
                </a:spcBef>
                <a:spcAft>
                  <a:spcPct val="0"/>
                </a:spcAft>
              </a:pPr>
              <a:t>11</a:t>
            </a:fld>
            <a:endParaRPr lang="en-GB" alt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1000"/>
                                        <p:tgtEl>
                                          <p:spTgt spid="14339">
                                            <p:txEl>
                                              <p:pRg st="0" end="0"/>
                                            </p:txEl>
                                          </p:spTgt>
                                        </p:tgtEl>
                                      </p:cBhvr>
                                    </p:animEffect>
                                    <p:anim calcmode="lin" valueType="num">
                                      <p:cBhvr>
                                        <p:cTn id="8" dur="10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33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339">
                                            <p:txEl>
                                              <p:pRg st="1" end="1"/>
                                            </p:txEl>
                                          </p:spTgt>
                                        </p:tgtEl>
                                        <p:attrNameLst>
                                          <p:attrName>style.visibility</p:attrName>
                                        </p:attrNameLst>
                                      </p:cBhvr>
                                      <p:to>
                                        <p:strVal val="visible"/>
                                      </p:to>
                                    </p:set>
                                    <p:animEffect transition="in" filter="fade">
                                      <p:cBhvr>
                                        <p:cTn id="14" dur="1000"/>
                                        <p:tgtEl>
                                          <p:spTgt spid="14339">
                                            <p:txEl>
                                              <p:pRg st="1" end="1"/>
                                            </p:txEl>
                                          </p:spTgt>
                                        </p:tgtEl>
                                      </p:cBhvr>
                                    </p:animEffect>
                                    <p:anim calcmode="lin" valueType="num">
                                      <p:cBhvr>
                                        <p:cTn id="15" dur="10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433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251520" y="332656"/>
            <a:ext cx="6336704" cy="10081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b="1" dirty="0" smtClean="0">
                <a:solidFill>
                  <a:srgbClr val="A1006B"/>
                </a:solidFill>
              </a:rPr>
              <a:t>Whole family approach</a:t>
            </a:r>
          </a:p>
        </p:txBody>
      </p:sp>
      <p:sp>
        <p:nvSpPr>
          <p:cNvPr id="2" name="Text Placeholder 1"/>
          <p:cNvSpPr>
            <a:spLocks noGrp="1"/>
          </p:cNvSpPr>
          <p:nvPr>
            <p:ph type="body" sz="quarter" idx="10"/>
          </p:nvPr>
        </p:nvSpPr>
        <p:spPr>
          <a:xfrm>
            <a:off x="229134" y="1196752"/>
            <a:ext cx="8584359" cy="4392488"/>
          </a:xfrm>
        </p:spPr>
        <p:txBody>
          <a:bodyPr/>
          <a:lstStyle/>
          <a:p>
            <a:pPr>
              <a:spcBef>
                <a:spcPts val="1200"/>
              </a:spcBef>
            </a:pPr>
            <a:r>
              <a:rPr lang="en-GB" dirty="0" smtClean="0"/>
              <a:t>Takes a holistic view of a person’s needs</a:t>
            </a:r>
          </a:p>
          <a:p>
            <a:pPr>
              <a:spcBef>
                <a:spcPts val="1200"/>
              </a:spcBef>
            </a:pPr>
            <a:r>
              <a:rPr lang="en-GB" dirty="0" smtClean="0"/>
              <a:t>Considers the impact of needs on family and wider networks, in particular any children providing care:</a:t>
            </a:r>
          </a:p>
          <a:p>
            <a:pPr lvl="1">
              <a:spcBef>
                <a:spcPts val="1200"/>
              </a:spcBef>
            </a:pPr>
            <a:r>
              <a:rPr lang="en-GB" dirty="0"/>
              <a:t>The impact of the person’s needs on the young carer’s wellbeing, welfare, education and </a:t>
            </a:r>
            <a:r>
              <a:rPr lang="en-GB" dirty="0" smtClean="0"/>
              <a:t>development</a:t>
            </a:r>
          </a:p>
          <a:p>
            <a:pPr lvl="1">
              <a:spcBef>
                <a:spcPts val="1200"/>
              </a:spcBef>
            </a:pPr>
            <a:r>
              <a:rPr lang="en-GB" dirty="0"/>
              <a:t>Whether their caring responsibilities are </a:t>
            </a:r>
            <a:r>
              <a:rPr lang="en-GB" dirty="0" smtClean="0"/>
              <a:t>appropriate</a:t>
            </a:r>
          </a:p>
          <a:p>
            <a:pPr>
              <a:spcBef>
                <a:spcPts val="1200"/>
              </a:spcBef>
            </a:pPr>
            <a:r>
              <a:rPr lang="en-GB" dirty="0" smtClean="0"/>
              <a:t>Sees the family and wider network as a source of support, where they are willing and able</a:t>
            </a:r>
          </a:p>
          <a:p>
            <a:endParaRPr lang="en-GB" dirty="0"/>
          </a:p>
        </p:txBody>
      </p:sp>
      <p:sp>
        <p:nvSpPr>
          <p:cNvPr id="17412"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73A48878-E2D2-46B5-8296-D1D0D6A8A1C2}" type="slidenum">
              <a:rPr lang="en-GB" altLang="en-US" smtClean="0"/>
              <a:pPr eaLnBrk="1" fontAlgn="base" hangingPunct="1">
                <a:spcBef>
                  <a:spcPct val="0"/>
                </a:spcBef>
                <a:spcAft>
                  <a:spcPct val="0"/>
                </a:spcAft>
              </a:pPr>
              <a:t>12</a:t>
            </a:fld>
            <a:endParaRPr lang="en-GB" altLang="en-US"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bwMode="auto">
          <a:xfrm>
            <a:off x="179388" y="332706"/>
            <a:ext cx="6337300" cy="1008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b="1" dirty="0" smtClean="0">
                <a:solidFill>
                  <a:srgbClr val="A1006B"/>
                </a:solidFill>
              </a:rPr>
              <a:t>Supporting a person’s involvement</a:t>
            </a:r>
          </a:p>
        </p:txBody>
      </p:sp>
      <p:sp>
        <p:nvSpPr>
          <p:cNvPr id="15364" name="Slide Number Placeholder 3"/>
          <p:cNvSpPr>
            <a:spLocks noGrp="1"/>
          </p:cNvSpPr>
          <p:nvPr>
            <p:ph type="sldNum" sz="quarter" idx="4294967295"/>
          </p:nvPr>
        </p:nvSpPr>
        <p:spPr bwMode="auto">
          <a:xfrm>
            <a:off x="8459788" y="6303963"/>
            <a:ext cx="4064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99B4C6F8-9C20-4375-9AC0-25C28E6739D5}" type="slidenum">
              <a:rPr lang="en-GB" altLang="en-US" smtClean="0"/>
              <a:pPr eaLnBrk="1" fontAlgn="base" hangingPunct="1">
                <a:spcBef>
                  <a:spcPct val="0"/>
                </a:spcBef>
                <a:spcAft>
                  <a:spcPct val="0"/>
                </a:spcAft>
              </a:pPr>
              <a:t>13</a:t>
            </a:fld>
            <a:endParaRPr lang="en-GB" altLang="en-US" smtClean="0"/>
          </a:p>
        </p:txBody>
      </p:sp>
      <p:sp>
        <p:nvSpPr>
          <p:cNvPr id="30" name="Rounded Rectangle 29"/>
          <p:cNvSpPr/>
          <p:nvPr/>
        </p:nvSpPr>
        <p:spPr>
          <a:xfrm>
            <a:off x="6732240" y="4692226"/>
            <a:ext cx="1728192" cy="1119210"/>
          </a:xfrm>
          <a:prstGeom prst="roundRect">
            <a:avLst/>
          </a:prstGeom>
          <a:solidFill>
            <a:schemeClr val="bg1"/>
          </a:solidFill>
          <a:ln>
            <a:solidFill>
              <a:srgbClr val="A100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accent3">
                    <a:lumMod val="75000"/>
                  </a:schemeClr>
                </a:solidFill>
                <a:latin typeface="Arial" panose="020B0604020202020204" pitchFamily="34" charset="0"/>
                <a:cs typeface="Arial" panose="020B0604020202020204" pitchFamily="34" charset="0"/>
                <a:sym typeface="Wingdings"/>
              </a:rPr>
              <a:t></a:t>
            </a:r>
            <a:r>
              <a:rPr lang="en-GB" sz="1400" dirty="0" smtClean="0">
                <a:solidFill>
                  <a:schemeClr val="tx1"/>
                </a:solidFill>
                <a:latin typeface="Arial" panose="020B0604020202020204" pitchFamily="34" charset="0"/>
                <a:cs typeface="Arial" panose="020B0604020202020204" pitchFamily="34" charset="0"/>
                <a:sym typeface="Wingdings"/>
              </a:rPr>
              <a:t>  </a:t>
            </a:r>
            <a:r>
              <a:rPr lang="en-GB" dirty="0" smtClean="0">
                <a:solidFill>
                  <a:schemeClr val="tx1"/>
                </a:solidFill>
                <a:latin typeface="Arial" panose="020B0604020202020204" pitchFamily="34" charset="0"/>
                <a:cs typeface="Arial" panose="020B0604020202020204" pitchFamily="34" charset="0"/>
              </a:rPr>
              <a:t>Duty to arrange for independent advocate</a:t>
            </a:r>
            <a:endParaRPr lang="en-GB" dirty="0">
              <a:solidFill>
                <a:schemeClr val="tx1"/>
              </a:solidFill>
              <a:latin typeface="Arial" panose="020B0604020202020204" pitchFamily="34" charset="0"/>
              <a:cs typeface="Arial" panose="020B0604020202020204" pitchFamily="34" charset="0"/>
            </a:endParaRPr>
          </a:p>
        </p:txBody>
      </p:sp>
      <p:sp>
        <p:nvSpPr>
          <p:cNvPr id="31" name="Rounded Rectangle 30"/>
          <p:cNvSpPr/>
          <p:nvPr/>
        </p:nvSpPr>
        <p:spPr>
          <a:xfrm>
            <a:off x="3347865" y="3573016"/>
            <a:ext cx="2376264" cy="2238420"/>
          </a:xfrm>
          <a:prstGeom prst="roundRect">
            <a:avLst/>
          </a:prstGeom>
          <a:solidFill>
            <a:schemeClr val="bg1"/>
          </a:solidFill>
          <a:ln>
            <a:solidFill>
              <a:srgbClr val="A100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latin typeface="Arial" panose="020B0604020202020204" pitchFamily="34" charset="0"/>
                <a:cs typeface="Arial" panose="020B0604020202020204" pitchFamily="34" charset="0"/>
              </a:rPr>
              <a:t>Is there an ‘appropriate individual’ – a carer, friend or relative – that can facilitate their involvement?</a:t>
            </a:r>
            <a:endParaRPr lang="en-GB" dirty="0">
              <a:solidFill>
                <a:schemeClr val="tx1"/>
              </a:solidFill>
              <a:latin typeface="Arial" panose="020B0604020202020204" pitchFamily="34" charset="0"/>
              <a:cs typeface="Arial" panose="020B0604020202020204" pitchFamily="34" charset="0"/>
            </a:endParaRPr>
          </a:p>
        </p:txBody>
      </p:sp>
      <p:sp>
        <p:nvSpPr>
          <p:cNvPr id="32" name="Rounded Rectangle 31"/>
          <p:cNvSpPr/>
          <p:nvPr/>
        </p:nvSpPr>
        <p:spPr>
          <a:xfrm>
            <a:off x="6732240" y="3573016"/>
            <a:ext cx="1728192" cy="979309"/>
          </a:xfrm>
          <a:prstGeom prst="roundRect">
            <a:avLst/>
          </a:prstGeom>
          <a:solidFill>
            <a:schemeClr val="bg1"/>
          </a:solidFill>
          <a:ln>
            <a:solidFill>
              <a:srgbClr val="A100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accent3">
                    <a:lumMod val="75000"/>
                  </a:schemeClr>
                </a:solidFill>
                <a:latin typeface="Arial" panose="020B0604020202020204" pitchFamily="34" charset="0"/>
                <a:cs typeface="Arial" panose="020B0604020202020204" pitchFamily="34" charset="0"/>
                <a:sym typeface="Wingdings"/>
              </a:rPr>
              <a:t></a:t>
            </a:r>
            <a:r>
              <a:rPr lang="en-GB" sz="1400" dirty="0" smtClean="0">
                <a:solidFill>
                  <a:schemeClr val="tx1"/>
                </a:solidFill>
                <a:latin typeface="Arial" panose="020B0604020202020204" pitchFamily="34" charset="0"/>
                <a:cs typeface="Arial" panose="020B0604020202020204" pitchFamily="34" charset="0"/>
                <a:sym typeface="Wingdings"/>
              </a:rPr>
              <a:t>   </a:t>
            </a:r>
            <a:r>
              <a:rPr lang="en-GB" dirty="0" smtClean="0">
                <a:solidFill>
                  <a:schemeClr val="tx1"/>
                </a:solidFill>
                <a:latin typeface="Arial" panose="020B0604020202020204" pitchFamily="34" charset="0"/>
                <a:cs typeface="Arial" panose="020B0604020202020204" pitchFamily="34" charset="0"/>
              </a:rPr>
              <a:t>Agree ‘appropriate </a:t>
            </a:r>
            <a:r>
              <a:rPr lang="en-GB" dirty="0">
                <a:solidFill>
                  <a:schemeClr val="tx1"/>
                </a:solidFill>
                <a:latin typeface="Arial" panose="020B0604020202020204" pitchFamily="34" charset="0"/>
                <a:cs typeface="Arial" panose="020B0604020202020204" pitchFamily="34" charset="0"/>
              </a:rPr>
              <a:t>individual’</a:t>
            </a:r>
          </a:p>
        </p:txBody>
      </p:sp>
      <p:sp>
        <p:nvSpPr>
          <p:cNvPr id="33" name="Rounded Rectangle 32"/>
          <p:cNvSpPr/>
          <p:nvPr/>
        </p:nvSpPr>
        <p:spPr>
          <a:xfrm>
            <a:off x="6588224" y="1256415"/>
            <a:ext cx="1944216" cy="2028569"/>
          </a:xfrm>
          <a:prstGeom prst="roundRect">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dirty="0" smtClean="0">
                <a:solidFill>
                  <a:schemeClr val="accent3">
                    <a:lumMod val="75000"/>
                  </a:schemeClr>
                </a:solidFill>
                <a:latin typeface="Arial" panose="020B0604020202020204" pitchFamily="34" charset="0"/>
                <a:cs typeface="Arial" panose="020B0604020202020204" pitchFamily="34" charset="0"/>
                <a:sym typeface="Wingdings"/>
              </a:rPr>
              <a:t></a:t>
            </a:r>
            <a:r>
              <a:rPr lang="en-GB" sz="1500" dirty="0" smtClean="0">
                <a:solidFill>
                  <a:schemeClr val="tx1"/>
                </a:solidFill>
                <a:latin typeface="Arial" panose="020B0604020202020204" pitchFamily="34" charset="0"/>
                <a:cs typeface="Arial" panose="020B0604020202020204" pitchFamily="34" charset="0"/>
                <a:sym typeface="Wingdings"/>
              </a:rPr>
              <a:t>   </a:t>
            </a:r>
            <a:r>
              <a:rPr lang="en-GB" dirty="0" smtClean="0">
                <a:solidFill>
                  <a:schemeClr val="tx1"/>
                </a:solidFill>
                <a:latin typeface="Arial" panose="020B0604020202020204" pitchFamily="34" charset="0"/>
                <a:cs typeface="Arial" panose="020B0604020202020204" pitchFamily="34" charset="0"/>
              </a:rPr>
              <a:t>Provide support and make adjustments</a:t>
            </a:r>
            <a:endParaRPr lang="en-GB" dirty="0">
              <a:solidFill>
                <a:schemeClr val="tx1"/>
              </a:solidFill>
              <a:latin typeface="Arial" panose="020B0604020202020204" pitchFamily="34" charset="0"/>
              <a:cs typeface="Arial" panose="020B0604020202020204" pitchFamily="34" charset="0"/>
            </a:endParaRPr>
          </a:p>
        </p:txBody>
      </p:sp>
      <p:sp>
        <p:nvSpPr>
          <p:cNvPr id="34" name="Pentagon 33"/>
          <p:cNvSpPr/>
          <p:nvPr/>
        </p:nvSpPr>
        <p:spPr>
          <a:xfrm>
            <a:off x="5868144" y="2071135"/>
            <a:ext cx="648072" cy="349753"/>
          </a:xfrm>
          <a:prstGeom prst="homePlat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latin typeface="Arial" panose="020B0604020202020204" pitchFamily="34" charset="0"/>
                <a:cs typeface="Arial" panose="020B0604020202020204" pitchFamily="34" charset="0"/>
              </a:rPr>
              <a:t>Yes</a:t>
            </a:r>
            <a:endParaRPr lang="en-GB" sz="1400" dirty="0">
              <a:solidFill>
                <a:schemeClr val="tx1"/>
              </a:solidFill>
              <a:latin typeface="Arial" panose="020B0604020202020204" pitchFamily="34" charset="0"/>
              <a:cs typeface="Arial" panose="020B0604020202020204" pitchFamily="34" charset="0"/>
            </a:endParaRPr>
          </a:p>
        </p:txBody>
      </p:sp>
      <p:sp>
        <p:nvSpPr>
          <p:cNvPr id="35" name="Pentagon 34"/>
          <p:cNvSpPr/>
          <p:nvPr/>
        </p:nvSpPr>
        <p:spPr>
          <a:xfrm>
            <a:off x="5868144" y="3922769"/>
            <a:ext cx="730932" cy="349753"/>
          </a:xfrm>
          <a:prstGeom prst="homePlat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latin typeface="Arial" panose="020B0604020202020204" pitchFamily="34" charset="0"/>
                <a:cs typeface="Arial" panose="020B0604020202020204" pitchFamily="34" charset="0"/>
              </a:rPr>
              <a:t>Yes</a:t>
            </a:r>
            <a:endParaRPr lang="en-GB" sz="1400" dirty="0">
              <a:solidFill>
                <a:schemeClr val="tx1"/>
              </a:solidFill>
              <a:latin typeface="Arial" panose="020B0604020202020204" pitchFamily="34" charset="0"/>
              <a:cs typeface="Arial" panose="020B0604020202020204" pitchFamily="34" charset="0"/>
            </a:endParaRPr>
          </a:p>
        </p:txBody>
      </p:sp>
      <p:sp>
        <p:nvSpPr>
          <p:cNvPr id="36" name="Pentagon 35"/>
          <p:cNvSpPr/>
          <p:nvPr/>
        </p:nvSpPr>
        <p:spPr>
          <a:xfrm>
            <a:off x="5868144" y="5111930"/>
            <a:ext cx="730932" cy="349753"/>
          </a:xfrm>
          <a:prstGeom prst="homePlat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latin typeface="Arial" panose="020B0604020202020204" pitchFamily="34" charset="0"/>
                <a:cs typeface="Arial" panose="020B0604020202020204" pitchFamily="34" charset="0"/>
              </a:rPr>
              <a:t>No</a:t>
            </a:r>
            <a:endParaRPr lang="en-GB" sz="1400" dirty="0">
              <a:solidFill>
                <a:schemeClr val="tx1"/>
              </a:solidFill>
              <a:latin typeface="Arial" panose="020B0604020202020204" pitchFamily="34" charset="0"/>
              <a:cs typeface="Arial" panose="020B0604020202020204" pitchFamily="34" charset="0"/>
            </a:endParaRPr>
          </a:p>
        </p:txBody>
      </p:sp>
      <p:sp>
        <p:nvSpPr>
          <p:cNvPr id="37" name="Rounded Rectangle 36"/>
          <p:cNvSpPr/>
          <p:nvPr/>
        </p:nvSpPr>
        <p:spPr>
          <a:xfrm>
            <a:off x="683568" y="1256416"/>
            <a:ext cx="1872208" cy="2028568"/>
          </a:xfrm>
          <a:prstGeom prst="roundRect">
            <a:avLst/>
          </a:prstGeom>
          <a:solidFill>
            <a:schemeClr val="bg1"/>
          </a:solid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latin typeface="Arial" panose="020B0604020202020204" pitchFamily="34" charset="0"/>
                <a:cs typeface="Arial" panose="020B0604020202020204" pitchFamily="34" charset="0"/>
              </a:rPr>
              <a:t>Might this person have difficulty in being involved?</a:t>
            </a:r>
            <a:endParaRPr lang="en-GB" dirty="0">
              <a:solidFill>
                <a:schemeClr val="tx1"/>
              </a:solidFill>
              <a:latin typeface="Arial" panose="020B0604020202020204" pitchFamily="34" charset="0"/>
              <a:cs typeface="Arial" panose="020B0604020202020204" pitchFamily="34" charset="0"/>
            </a:endParaRPr>
          </a:p>
        </p:txBody>
      </p:sp>
      <p:sp>
        <p:nvSpPr>
          <p:cNvPr id="38" name="Rounded Rectangle 37"/>
          <p:cNvSpPr/>
          <p:nvPr/>
        </p:nvSpPr>
        <p:spPr>
          <a:xfrm>
            <a:off x="3347863" y="1256416"/>
            <a:ext cx="2376265" cy="2028568"/>
          </a:xfrm>
          <a:prstGeom prst="roundRect">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latin typeface="Arial" panose="020B0604020202020204" pitchFamily="34" charset="0"/>
                <a:cs typeface="Arial" panose="020B0604020202020204" pitchFamily="34" charset="0"/>
              </a:rPr>
              <a:t>Can they be better supported to enable their involvement? </a:t>
            </a:r>
          </a:p>
          <a:p>
            <a:pPr algn="ctr"/>
            <a:r>
              <a:rPr lang="en-GB" sz="1400" dirty="0" smtClean="0">
                <a:solidFill>
                  <a:schemeClr val="tx1"/>
                </a:solidFill>
                <a:latin typeface="Arial" panose="020B0604020202020204" pitchFamily="34" charset="0"/>
                <a:cs typeface="Arial" panose="020B0604020202020204" pitchFamily="34" charset="0"/>
              </a:rPr>
              <a:t>[Reasonable adjustments under the Equality Act 2010] </a:t>
            </a:r>
          </a:p>
        </p:txBody>
      </p:sp>
      <p:sp>
        <p:nvSpPr>
          <p:cNvPr id="39" name="Pentagon 38"/>
          <p:cNvSpPr/>
          <p:nvPr/>
        </p:nvSpPr>
        <p:spPr>
          <a:xfrm>
            <a:off x="2699792" y="2143143"/>
            <a:ext cx="576064" cy="349753"/>
          </a:xfrm>
          <a:prstGeom prst="homePlat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latin typeface="Arial" panose="020B0604020202020204" pitchFamily="34" charset="0"/>
                <a:cs typeface="Arial" panose="020B0604020202020204" pitchFamily="34" charset="0"/>
              </a:rPr>
              <a:t>Yes</a:t>
            </a:r>
            <a:endParaRPr lang="en-GB" sz="1400" dirty="0">
              <a:solidFill>
                <a:schemeClr val="tx1"/>
              </a:solidFill>
              <a:latin typeface="Arial" panose="020B0604020202020204" pitchFamily="34" charset="0"/>
              <a:cs typeface="Arial" panose="020B0604020202020204" pitchFamily="34" charset="0"/>
            </a:endParaRPr>
          </a:p>
        </p:txBody>
      </p:sp>
      <p:sp>
        <p:nvSpPr>
          <p:cNvPr id="15" name="Rounded Rectangle 14"/>
          <p:cNvSpPr/>
          <p:nvPr/>
        </p:nvSpPr>
        <p:spPr>
          <a:xfrm>
            <a:off x="683568" y="3573016"/>
            <a:ext cx="1872208" cy="2238420"/>
          </a:xfrm>
          <a:prstGeom prst="roundRect">
            <a:avLst/>
          </a:prstGeom>
          <a:solidFill>
            <a:schemeClr val="bg1"/>
          </a:solidFill>
          <a:ln w="76200">
            <a:solidFill>
              <a:srgbClr val="A100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latin typeface="Arial" panose="020B0604020202020204" pitchFamily="34" charset="0"/>
                <a:cs typeface="Arial" panose="020B0604020202020204" pitchFamily="34" charset="0"/>
              </a:rPr>
              <a:t>Do they still have ‘substantial difficulty’ in being involved? </a:t>
            </a:r>
            <a:endParaRPr lang="en-GB" dirty="0">
              <a:solidFill>
                <a:schemeClr val="tx1"/>
              </a:solidFill>
              <a:latin typeface="Arial" panose="020B0604020202020204" pitchFamily="34" charset="0"/>
              <a:cs typeface="Arial" panose="020B0604020202020204" pitchFamily="34" charset="0"/>
            </a:endParaRPr>
          </a:p>
        </p:txBody>
      </p:sp>
      <p:sp>
        <p:nvSpPr>
          <p:cNvPr id="16" name="Pentagon 15"/>
          <p:cNvSpPr/>
          <p:nvPr/>
        </p:nvSpPr>
        <p:spPr>
          <a:xfrm>
            <a:off x="2699792" y="4515292"/>
            <a:ext cx="576064" cy="349753"/>
          </a:xfrm>
          <a:prstGeom prst="homePlat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latin typeface="Arial" panose="020B0604020202020204" pitchFamily="34" charset="0"/>
                <a:cs typeface="Arial" panose="020B0604020202020204" pitchFamily="34" charset="0"/>
              </a:rPr>
              <a:t>Yes</a:t>
            </a:r>
            <a:endParaRPr lang="en-GB"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5923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fade">
                                      <p:cBhvr>
                                        <p:cTn id="15" dur="500"/>
                                        <p:tgtEl>
                                          <p:spTgt spid="3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500"/>
                                        <p:tgtEl>
                                          <p:spTgt spid="33"/>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1000"/>
                                        <p:tgtEl>
                                          <p:spTgt spid="15"/>
                                        </p:tgtEl>
                                      </p:cBhvr>
                                    </p:animEffect>
                                    <p:anim calcmode="lin" valueType="num">
                                      <p:cBhvr>
                                        <p:cTn id="24" dur="1000" fill="hold"/>
                                        <p:tgtEl>
                                          <p:spTgt spid="15"/>
                                        </p:tgtEl>
                                        <p:attrNameLst>
                                          <p:attrName>ppt_x</p:attrName>
                                        </p:attrNameLst>
                                      </p:cBhvr>
                                      <p:tavLst>
                                        <p:tav tm="0">
                                          <p:val>
                                            <p:strVal val="#ppt_x"/>
                                          </p:val>
                                        </p:tav>
                                        <p:tav tm="100000">
                                          <p:val>
                                            <p:strVal val="#ppt_x"/>
                                          </p:val>
                                        </p:tav>
                                      </p:tavLst>
                                    </p:anim>
                                    <p:anim calcmode="lin" valueType="num">
                                      <p:cBhvr>
                                        <p:cTn id="2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1000"/>
                                        <p:tgtEl>
                                          <p:spTgt spid="16"/>
                                        </p:tgtEl>
                                      </p:cBhvr>
                                    </p:animEffect>
                                    <p:anim calcmode="lin" valueType="num">
                                      <p:cBhvr>
                                        <p:cTn id="31" dur="1000" fill="hold"/>
                                        <p:tgtEl>
                                          <p:spTgt spid="16"/>
                                        </p:tgtEl>
                                        <p:attrNameLst>
                                          <p:attrName>ppt_x</p:attrName>
                                        </p:attrNameLst>
                                      </p:cBhvr>
                                      <p:tavLst>
                                        <p:tav tm="0">
                                          <p:val>
                                            <p:strVal val="#ppt_x"/>
                                          </p:val>
                                        </p:tav>
                                        <p:tav tm="100000">
                                          <p:val>
                                            <p:strVal val="#ppt_x"/>
                                          </p:val>
                                        </p:tav>
                                      </p:tavLst>
                                    </p:anim>
                                    <p:anim calcmode="lin" valueType="num">
                                      <p:cBhvr>
                                        <p:cTn id="32" dur="1000" fill="hold"/>
                                        <p:tgtEl>
                                          <p:spTgt spid="16"/>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1000"/>
                                        <p:tgtEl>
                                          <p:spTgt spid="32"/>
                                        </p:tgtEl>
                                      </p:cBhvr>
                                    </p:animEffect>
                                    <p:anim calcmode="lin" valueType="num">
                                      <p:cBhvr>
                                        <p:cTn id="43" dur="1000" fill="hold"/>
                                        <p:tgtEl>
                                          <p:spTgt spid="32"/>
                                        </p:tgtEl>
                                        <p:attrNameLst>
                                          <p:attrName>ppt_x</p:attrName>
                                        </p:attrNameLst>
                                      </p:cBhvr>
                                      <p:tavLst>
                                        <p:tav tm="0">
                                          <p:val>
                                            <p:strVal val="#ppt_x"/>
                                          </p:val>
                                        </p:tav>
                                        <p:tav tm="100000">
                                          <p:val>
                                            <p:strVal val="#ppt_x"/>
                                          </p:val>
                                        </p:tav>
                                      </p:tavLst>
                                    </p:anim>
                                    <p:anim calcmode="lin" valueType="num">
                                      <p:cBhvr>
                                        <p:cTn id="44" dur="1000" fill="hold"/>
                                        <p:tgtEl>
                                          <p:spTgt spid="32"/>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p:bldP spid="35" grpId="0" animBg="1"/>
      <p:bldP spid="36" grpId="0" animBg="1"/>
      <p:bldP spid="38" grpId="0" animBg="1"/>
      <p:bldP spid="39" grpId="0" animBg="1"/>
      <p:bldP spid="15"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1268413"/>
            <a:ext cx="6696075" cy="401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itle 1"/>
          <p:cNvSpPr>
            <a:spLocks noGrp="1"/>
          </p:cNvSpPr>
          <p:nvPr>
            <p:ph type="title"/>
          </p:nvPr>
        </p:nvSpPr>
        <p:spPr bwMode="auto">
          <a:xfrm>
            <a:off x="323528" y="341784"/>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b="1" dirty="0" smtClean="0">
                <a:solidFill>
                  <a:srgbClr val="A1006B"/>
                </a:solidFill>
              </a:rPr>
              <a:t>Roles, responsibilities and expertise</a:t>
            </a:r>
          </a:p>
        </p:txBody>
      </p:sp>
      <p:sp>
        <p:nvSpPr>
          <p:cNvPr id="3" name="Content Placeholder 2"/>
          <p:cNvSpPr>
            <a:spLocks noGrp="1"/>
          </p:cNvSpPr>
          <p:nvPr>
            <p:ph idx="4294967295"/>
          </p:nvPr>
        </p:nvSpPr>
        <p:spPr>
          <a:xfrm>
            <a:off x="971550" y="1052513"/>
            <a:ext cx="6696075" cy="4464050"/>
          </a:xfrm>
          <a:prstGeom prst="rect">
            <a:avLst/>
          </a:prstGeom>
        </p:spPr>
        <p:txBody>
          <a:bodyPr>
            <a:normAutofit/>
          </a:bodyPr>
          <a:lstStyle/>
          <a:p>
            <a:pPr marL="457200" lvl="1" indent="0" eaLnBrk="1" fontAlgn="auto" hangingPunct="1">
              <a:spcAft>
                <a:spcPts val="0"/>
              </a:spcAft>
              <a:buFont typeface="Arial" pitchFamily="34" charset="0"/>
              <a:buNone/>
              <a:defRPr/>
            </a:pPr>
            <a:endParaRPr lang="en-US" dirty="0" smtClean="0">
              <a:solidFill>
                <a:schemeClr val="bg1"/>
              </a:solidFill>
              <a:latin typeface="Arial"/>
              <a:cs typeface="Arial"/>
            </a:endParaRPr>
          </a:p>
          <a:p>
            <a:pPr marL="457200" lvl="1" indent="0" eaLnBrk="1" fontAlgn="auto" hangingPunct="1">
              <a:spcAft>
                <a:spcPts val="0"/>
              </a:spcAft>
              <a:buFont typeface="Arial" pitchFamily="34" charset="0"/>
              <a:buNone/>
              <a:defRPr/>
            </a:pPr>
            <a:r>
              <a:rPr lang="en-US" sz="2000" dirty="0" smtClean="0">
                <a:solidFill>
                  <a:schemeClr val="bg1"/>
                </a:solidFill>
                <a:latin typeface="Arial"/>
                <a:cs typeface="Arial"/>
              </a:rPr>
              <a:t>registered </a:t>
            </a:r>
            <a:r>
              <a:rPr lang="en-US" sz="2000" dirty="0">
                <a:solidFill>
                  <a:schemeClr val="bg1"/>
                </a:solidFill>
                <a:latin typeface="Arial"/>
                <a:cs typeface="Arial"/>
              </a:rPr>
              <a:t>social </a:t>
            </a:r>
            <a:r>
              <a:rPr lang="en-US" sz="2000" dirty="0" smtClean="0">
                <a:solidFill>
                  <a:schemeClr val="bg1"/>
                </a:solidFill>
                <a:latin typeface="Arial"/>
                <a:cs typeface="Arial"/>
              </a:rPr>
              <a:t>workers </a:t>
            </a:r>
          </a:p>
          <a:p>
            <a:pPr marL="457200" lvl="1" indent="0" algn="r" eaLnBrk="1" fontAlgn="auto" hangingPunct="1">
              <a:spcAft>
                <a:spcPts val="0"/>
              </a:spcAft>
              <a:buFont typeface="Arial" pitchFamily="34" charset="0"/>
              <a:buNone/>
              <a:defRPr/>
            </a:pPr>
            <a:endParaRPr lang="en-US" sz="1400" dirty="0" smtClean="0">
              <a:solidFill>
                <a:schemeClr val="bg1"/>
              </a:solidFill>
              <a:latin typeface="Arial"/>
              <a:cs typeface="Arial"/>
            </a:endParaRPr>
          </a:p>
          <a:p>
            <a:pPr marL="457200" lvl="1" indent="0" algn="r" eaLnBrk="1" fontAlgn="auto" hangingPunct="1">
              <a:spcAft>
                <a:spcPts val="0"/>
              </a:spcAft>
              <a:buFont typeface="Arial" pitchFamily="34" charset="0"/>
              <a:buNone/>
              <a:defRPr/>
            </a:pPr>
            <a:endParaRPr lang="en-US" sz="1400" dirty="0">
              <a:solidFill>
                <a:schemeClr val="bg1"/>
              </a:solidFill>
              <a:latin typeface="Arial"/>
              <a:cs typeface="Arial"/>
            </a:endParaRPr>
          </a:p>
          <a:p>
            <a:pPr marL="457200" lvl="1" indent="0" algn="r" eaLnBrk="1" fontAlgn="auto" hangingPunct="1">
              <a:spcAft>
                <a:spcPts val="0"/>
              </a:spcAft>
              <a:buFont typeface="Arial" pitchFamily="34" charset="0"/>
              <a:buNone/>
              <a:defRPr/>
            </a:pPr>
            <a:r>
              <a:rPr lang="en-US" sz="2000" dirty="0" smtClean="0">
                <a:solidFill>
                  <a:schemeClr val="bg1"/>
                </a:solidFill>
                <a:latin typeface="Arial"/>
                <a:cs typeface="Arial"/>
              </a:rPr>
              <a:t>occupational therapists</a:t>
            </a:r>
          </a:p>
          <a:p>
            <a:pPr marL="457200" lvl="1" indent="0" algn="r" eaLnBrk="1" fontAlgn="auto" hangingPunct="1">
              <a:spcAft>
                <a:spcPts val="0"/>
              </a:spcAft>
              <a:buFont typeface="Arial" pitchFamily="34" charset="0"/>
              <a:buNone/>
              <a:defRPr/>
            </a:pPr>
            <a:r>
              <a:rPr lang="en-US" sz="2000" dirty="0" smtClean="0">
                <a:solidFill>
                  <a:schemeClr val="bg1"/>
                </a:solidFill>
                <a:latin typeface="Arial"/>
                <a:cs typeface="Arial"/>
              </a:rPr>
              <a:t> </a:t>
            </a:r>
            <a:endParaRPr lang="en-US" sz="2000" dirty="0">
              <a:solidFill>
                <a:schemeClr val="bg1"/>
              </a:solidFill>
              <a:latin typeface="Arial"/>
              <a:cs typeface="Arial"/>
            </a:endParaRPr>
          </a:p>
          <a:p>
            <a:pPr marL="457200" lvl="1" indent="0" eaLnBrk="1" fontAlgn="auto" hangingPunct="1">
              <a:spcAft>
                <a:spcPts val="0"/>
              </a:spcAft>
              <a:buFont typeface="Arial" pitchFamily="34" charset="0"/>
              <a:buNone/>
              <a:defRPr/>
            </a:pPr>
            <a:r>
              <a:rPr lang="en-US" sz="2000" dirty="0">
                <a:solidFill>
                  <a:schemeClr val="bg1"/>
                </a:solidFill>
                <a:latin typeface="Arial"/>
                <a:cs typeface="Arial"/>
              </a:rPr>
              <a:t>rehabilitation </a:t>
            </a:r>
            <a:r>
              <a:rPr lang="en-US" sz="2000" dirty="0" smtClean="0">
                <a:solidFill>
                  <a:schemeClr val="bg1"/>
                </a:solidFill>
                <a:latin typeface="Arial"/>
                <a:cs typeface="Arial"/>
              </a:rPr>
              <a:t>officers</a:t>
            </a:r>
          </a:p>
          <a:p>
            <a:pPr marL="457200" lvl="1" indent="0" eaLnBrk="1" fontAlgn="auto" hangingPunct="1">
              <a:spcAft>
                <a:spcPts val="0"/>
              </a:spcAft>
              <a:buFont typeface="Arial" pitchFamily="34" charset="0"/>
              <a:buNone/>
              <a:defRPr/>
            </a:pPr>
            <a:endParaRPr lang="en-US" sz="1600" dirty="0" smtClean="0">
              <a:solidFill>
                <a:schemeClr val="bg1"/>
              </a:solidFill>
              <a:latin typeface="Arial"/>
              <a:cs typeface="Arial"/>
            </a:endParaRPr>
          </a:p>
          <a:p>
            <a:pPr eaLnBrk="1" fontAlgn="auto" hangingPunct="1">
              <a:spcAft>
                <a:spcPts val="0"/>
              </a:spcAft>
              <a:defRPr/>
            </a:pPr>
            <a:endParaRPr lang="en-US" dirty="0" smtClean="0">
              <a:solidFill>
                <a:schemeClr val="bg1"/>
              </a:solidFill>
              <a:latin typeface="Arial"/>
              <a:cs typeface="Arial"/>
            </a:endParaRPr>
          </a:p>
          <a:p>
            <a:pPr marL="0" lvl="1" indent="0" algn="ctr" eaLnBrk="1" fontAlgn="auto" hangingPunct="1">
              <a:spcAft>
                <a:spcPts val="0"/>
              </a:spcAft>
              <a:buFont typeface="Arial" pitchFamily="34" charset="0"/>
              <a:buNone/>
              <a:defRPr/>
            </a:pPr>
            <a:r>
              <a:rPr lang="en-US" sz="2400" dirty="0">
                <a:solidFill>
                  <a:schemeClr val="bg1"/>
                </a:solidFill>
                <a:latin typeface="Arial"/>
                <a:cs typeface="Arial"/>
              </a:rPr>
              <a:t>expert </a:t>
            </a:r>
            <a:r>
              <a:rPr lang="en-US" sz="2400" dirty="0" smtClean="0">
                <a:solidFill>
                  <a:schemeClr val="bg1"/>
                </a:solidFill>
                <a:latin typeface="Arial"/>
                <a:cs typeface="Arial"/>
              </a:rPr>
              <a:t>assessors</a:t>
            </a:r>
            <a:endParaRPr lang="en-US" sz="2400" dirty="0">
              <a:solidFill>
                <a:schemeClr val="bg1"/>
              </a:solidFill>
              <a:latin typeface="Arial"/>
              <a:cs typeface="Arial"/>
            </a:endParaRPr>
          </a:p>
          <a:p>
            <a:pPr eaLnBrk="1" fontAlgn="auto" hangingPunct="1">
              <a:spcAft>
                <a:spcPts val="0"/>
              </a:spcAft>
              <a:defRPr/>
            </a:pPr>
            <a:endParaRPr lang="en-US" dirty="0"/>
          </a:p>
        </p:txBody>
      </p:sp>
      <p:sp>
        <p:nvSpPr>
          <p:cNvPr id="20485"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C89BA721-C426-49F3-B8AE-F2F5D123F80B}" type="slidenum">
              <a:rPr lang="en-GB" altLang="en-US" smtClean="0"/>
              <a:pPr eaLnBrk="1" fontAlgn="base" hangingPunct="1">
                <a:spcBef>
                  <a:spcPct val="0"/>
                </a:spcBef>
                <a:spcAft>
                  <a:spcPct val="0"/>
                </a:spcAft>
              </a:pPr>
              <a:t>14</a:t>
            </a:fld>
            <a:endParaRPr lang="en-GB" altLang="en-US"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
          <p:cNvSpPr>
            <a:spLocks noGrp="1"/>
          </p:cNvSpPr>
          <p:nvPr>
            <p:ph type="title"/>
          </p:nvPr>
        </p:nvSpPr>
        <p:spPr bwMode="auto">
          <a:xfrm>
            <a:off x="250924" y="260698"/>
            <a:ext cx="6337300" cy="1008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b="1" dirty="0" smtClean="0">
                <a:solidFill>
                  <a:srgbClr val="A1006B"/>
                </a:solidFill>
              </a:rPr>
              <a:t>National eligibility framework</a:t>
            </a:r>
          </a:p>
        </p:txBody>
      </p:sp>
      <p:sp>
        <p:nvSpPr>
          <p:cNvPr id="21507" name="Content Placeholder 3"/>
          <p:cNvSpPr>
            <a:spLocks noGrp="1"/>
          </p:cNvSpPr>
          <p:nvPr>
            <p:ph idx="4294967295"/>
          </p:nvPr>
        </p:nvSpPr>
        <p:spPr bwMode="auto">
          <a:xfrm>
            <a:off x="395536" y="1135285"/>
            <a:ext cx="8229600" cy="4525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600"/>
              </a:spcBef>
              <a:spcAft>
                <a:spcPts val="1200"/>
              </a:spcAft>
              <a:buFont typeface="Wingdings" panose="05000000000000000000" pitchFamily="2" charset="2"/>
              <a:buChar char="§"/>
            </a:pPr>
            <a:r>
              <a:rPr lang="en-GB" sz="2000" dirty="0">
                <a:latin typeface="Arial" panose="020B0604020202020204" pitchFamily="34" charset="0"/>
                <a:cs typeface="Arial" panose="020B0604020202020204" pitchFamily="34" charset="0"/>
              </a:rPr>
              <a:t>After completion of the assessment process, the local authority will determine whether the individual has </a:t>
            </a:r>
            <a:r>
              <a:rPr lang="en-GB" sz="2000" b="1" dirty="0">
                <a:latin typeface="Arial" panose="020B0604020202020204" pitchFamily="34" charset="0"/>
                <a:cs typeface="Arial" panose="020B0604020202020204" pitchFamily="34" charset="0"/>
              </a:rPr>
              <a:t>eligible </a:t>
            </a:r>
            <a:r>
              <a:rPr lang="en-GB" sz="2000" b="1" dirty="0" smtClean="0">
                <a:latin typeface="Arial" panose="020B0604020202020204" pitchFamily="34" charset="0"/>
                <a:cs typeface="Arial" panose="020B0604020202020204" pitchFamily="34" charset="0"/>
              </a:rPr>
              <a:t>needs</a:t>
            </a:r>
          </a:p>
          <a:p>
            <a:pPr eaLnBrk="1" hangingPunct="1">
              <a:buFont typeface="Wingdings" panose="05000000000000000000" pitchFamily="2" charset="2"/>
              <a:buChar char="§"/>
            </a:pPr>
            <a:r>
              <a:rPr lang="en-GB" sz="2000" dirty="0">
                <a:latin typeface="Arial" panose="020B0604020202020204" pitchFamily="34" charset="0"/>
                <a:cs typeface="Arial" panose="020B0604020202020204" pitchFamily="34" charset="0"/>
              </a:rPr>
              <a:t>The Act introduces </a:t>
            </a:r>
            <a:r>
              <a:rPr lang="en-GB" sz="2000" dirty="0" smtClean="0">
                <a:latin typeface="Arial" panose="020B0604020202020204" pitchFamily="34" charset="0"/>
                <a:cs typeface="Arial" panose="020B0604020202020204" pitchFamily="34" charset="0"/>
              </a:rPr>
              <a:t>a national </a:t>
            </a:r>
            <a:r>
              <a:rPr lang="en-GB" sz="2000" dirty="0">
                <a:latin typeface="Arial" panose="020B0604020202020204" pitchFamily="34" charset="0"/>
                <a:cs typeface="Arial" panose="020B0604020202020204" pitchFamily="34" charset="0"/>
              </a:rPr>
              <a:t>eligibility </a:t>
            </a:r>
            <a:r>
              <a:rPr lang="en-GB" sz="2000" dirty="0" smtClean="0">
                <a:latin typeface="Arial" panose="020B0604020202020204" pitchFamily="34" charset="0"/>
                <a:cs typeface="Arial" panose="020B0604020202020204" pitchFamily="34" charset="0"/>
              </a:rPr>
              <a:t>threshold: </a:t>
            </a:r>
            <a:endParaRPr lang="en-GB" altLang="en-US" sz="2000" dirty="0" smtClean="0">
              <a:latin typeface="Arial" pitchFamily="34" charset="0"/>
              <a:cs typeface="Arial" pitchFamily="34" charset="0"/>
            </a:endParaRPr>
          </a:p>
          <a:p>
            <a:pPr lvl="1" eaLnBrk="1" hangingPunct="1">
              <a:buFont typeface="Wingdings" panose="05000000000000000000" pitchFamily="2" charset="2"/>
              <a:buChar char="§"/>
            </a:pPr>
            <a:r>
              <a:rPr lang="en-GB" sz="2000" dirty="0" smtClean="0">
                <a:latin typeface="Arial" panose="020B0604020202020204" pitchFamily="34" charset="0"/>
                <a:cs typeface="Arial" panose="020B0604020202020204" pitchFamily="34" charset="0"/>
              </a:rPr>
              <a:t>whether the person has </a:t>
            </a:r>
            <a:r>
              <a:rPr lang="en-GB" sz="2000" dirty="0">
                <a:latin typeface="Arial" panose="020B0604020202020204" pitchFamily="34" charset="0"/>
                <a:cs typeface="Arial" panose="020B0604020202020204" pitchFamily="34" charset="0"/>
              </a:rPr>
              <a:t>needs due to a physical or mental impairment or </a:t>
            </a:r>
            <a:r>
              <a:rPr lang="en-GB" sz="2000" dirty="0" smtClean="0">
                <a:latin typeface="Arial" panose="020B0604020202020204" pitchFamily="34" charset="0"/>
                <a:cs typeface="Arial" panose="020B0604020202020204" pitchFamily="34" charset="0"/>
              </a:rPr>
              <a:t>illness</a:t>
            </a:r>
          </a:p>
          <a:p>
            <a:pPr lvl="1" eaLnBrk="1" hangingPunct="1">
              <a:buFont typeface="Wingdings" panose="05000000000000000000" pitchFamily="2" charset="2"/>
              <a:buChar char="§"/>
            </a:pPr>
            <a:r>
              <a:rPr lang="en-GB" sz="2000" dirty="0">
                <a:latin typeface="Arial" panose="020B0604020202020204" pitchFamily="34" charset="0"/>
                <a:cs typeface="Arial" panose="020B0604020202020204" pitchFamily="34" charset="0"/>
              </a:rPr>
              <a:t>w</a:t>
            </a:r>
            <a:r>
              <a:rPr lang="en-GB" sz="2000" dirty="0" smtClean="0">
                <a:latin typeface="Arial" panose="020B0604020202020204" pitchFamily="34" charset="0"/>
                <a:cs typeface="Arial" panose="020B0604020202020204" pitchFamily="34" charset="0"/>
              </a:rPr>
              <a:t>hether those </a:t>
            </a:r>
            <a:r>
              <a:rPr lang="en-GB" sz="2000" dirty="0">
                <a:latin typeface="Arial" panose="020B0604020202020204" pitchFamily="34" charset="0"/>
                <a:cs typeface="Arial" panose="020B0604020202020204" pitchFamily="34" charset="0"/>
              </a:rPr>
              <a:t>needs mean that they are unable to achieve two or more specified </a:t>
            </a:r>
            <a:r>
              <a:rPr lang="en-GB" sz="2000" dirty="0" smtClean="0">
                <a:latin typeface="Arial" panose="020B0604020202020204" pitchFamily="34" charset="0"/>
                <a:cs typeface="Arial" panose="020B0604020202020204" pitchFamily="34" charset="0"/>
              </a:rPr>
              <a:t>outcomes</a:t>
            </a:r>
            <a:endParaRPr lang="en-GB" altLang="en-US" sz="2000" dirty="0">
              <a:latin typeface="Arial" pitchFamily="34" charset="0"/>
              <a:cs typeface="Arial" pitchFamily="34" charset="0"/>
            </a:endParaRPr>
          </a:p>
          <a:p>
            <a:pPr lvl="1" eaLnBrk="1" hangingPunct="1">
              <a:buFont typeface="Wingdings" panose="05000000000000000000" pitchFamily="2" charset="2"/>
              <a:buChar char="§"/>
            </a:pPr>
            <a:r>
              <a:rPr lang="en-GB" sz="2000" dirty="0">
                <a:latin typeface="Arial" panose="020B0604020202020204" pitchFamily="34" charset="0"/>
                <a:cs typeface="Arial" panose="020B0604020202020204" pitchFamily="34" charset="0"/>
              </a:rPr>
              <a:t>as a consequence </a:t>
            </a:r>
            <a:r>
              <a:rPr lang="en-GB" sz="2000" dirty="0" smtClean="0">
                <a:latin typeface="Arial" panose="020B0604020202020204" pitchFamily="34" charset="0"/>
                <a:cs typeface="Arial" panose="020B0604020202020204" pitchFamily="34" charset="0"/>
              </a:rPr>
              <a:t>there is, </a:t>
            </a:r>
            <a:r>
              <a:rPr lang="en-GB" sz="2000" dirty="0">
                <a:latin typeface="Arial" panose="020B0604020202020204" pitchFamily="34" charset="0"/>
                <a:cs typeface="Arial" panose="020B0604020202020204" pitchFamily="34" charset="0"/>
              </a:rPr>
              <a:t>or is likely to be, a significant impact on their </a:t>
            </a:r>
            <a:r>
              <a:rPr lang="en-GB" sz="2000" dirty="0" smtClean="0">
                <a:latin typeface="Arial" panose="020B0604020202020204" pitchFamily="34" charset="0"/>
                <a:cs typeface="Arial" panose="020B0604020202020204" pitchFamily="34" charset="0"/>
              </a:rPr>
              <a:t>wellbeing</a:t>
            </a:r>
            <a:endParaRPr lang="en-GB" altLang="en-US" sz="2000" dirty="0">
              <a:latin typeface="Arial" pitchFamily="34" charset="0"/>
              <a:cs typeface="Arial" pitchFamily="34" charset="0"/>
            </a:endParaRPr>
          </a:p>
          <a:p>
            <a:pPr eaLnBrk="1" hangingPunct="1">
              <a:spcBef>
                <a:spcPts val="1200"/>
              </a:spcBef>
              <a:buFont typeface="Wingdings" panose="05000000000000000000" pitchFamily="2" charset="2"/>
              <a:buChar char="§"/>
            </a:pPr>
            <a:r>
              <a:rPr lang="en-GB" altLang="en-US" sz="2000" dirty="0" smtClean="0">
                <a:latin typeface="Arial" pitchFamily="34" charset="0"/>
                <a:cs typeface="Arial" pitchFamily="34" charset="0"/>
              </a:rPr>
              <a:t>Local authorities can also decide to meet needs that are not deemed to be eligible if they chose to do so</a:t>
            </a:r>
          </a:p>
          <a:p>
            <a:pPr eaLnBrk="1" hangingPunct="1"/>
            <a:endParaRPr lang="en-GB" altLang="en-US" sz="2000" dirty="0" smtClean="0">
              <a:latin typeface="Arial" pitchFamily="34" charset="0"/>
              <a:cs typeface="Arial" pitchFamily="34" charset="0"/>
            </a:endParaRPr>
          </a:p>
        </p:txBody>
      </p:sp>
      <p:sp>
        <p:nvSpPr>
          <p:cNvPr id="21508" name="Slide Number Placeholder 1"/>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07B74AF2-54A4-4EF9-9D3D-EA063BA5D9F4}" type="slidenum">
              <a:rPr lang="en-GB" altLang="en-US" smtClean="0"/>
              <a:pPr eaLnBrk="1" fontAlgn="base" hangingPunct="1">
                <a:spcBef>
                  <a:spcPct val="0"/>
                </a:spcBef>
                <a:spcAft>
                  <a:spcPct val="0"/>
                </a:spcAft>
              </a:pPr>
              <a:t>15</a:t>
            </a:fld>
            <a:endParaRPr lang="en-GB" alt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animEffect transition="in" filter="fade">
                                      <p:cBhvr>
                                        <p:cTn id="7" dur="500"/>
                                        <p:tgtEl>
                                          <p:spTgt spid="21507">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1507">
                                            <p:txEl>
                                              <p:pRg st="2" end="2"/>
                                            </p:txEl>
                                          </p:spTgt>
                                        </p:tgtEl>
                                        <p:attrNameLst>
                                          <p:attrName>style.visibility</p:attrName>
                                        </p:attrNameLst>
                                      </p:cBhvr>
                                      <p:to>
                                        <p:strVal val="visible"/>
                                      </p:to>
                                    </p:set>
                                    <p:animEffect transition="in" filter="fade">
                                      <p:cBhvr>
                                        <p:cTn id="10" dur="500"/>
                                        <p:tgtEl>
                                          <p:spTgt spid="21507">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1507">
                                            <p:txEl>
                                              <p:pRg st="3" end="3"/>
                                            </p:txEl>
                                          </p:spTgt>
                                        </p:tgtEl>
                                        <p:attrNameLst>
                                          <p:attrName>style.visibility</p:attrName>
                                        </p:attrNameLst>
                                      </p:cBhvr>
                                      <p:to>
                                        <p:strVal val="visible"/>
                                      </p:to>
                                    </p:set>
                                    <p:animEffect transition="in" filter="fade">
                                      <p:cBhvr>
                                        <p:cTn id="13" dur="500"/>
                                        <p:tgtEl>
                                          <p:spTgt spid="21507">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1507">
                                            <p:txEl>
                                              <p:pRg st="4" end="4"/>
                                            </p:txEl>
                                          </p:spTgt>
                                        </p:tgtEl>
                                        <p:attrNameLst>
                                          <p:attrName>style.visibility</p:attrName>
                                        </p:attrNameLst>
                                      </p:cBhvr>
                                      <p:to>
                                        <p:strVal val="visible"/>
                                      </p:to>
                                    </p:set>
                                    <p:animEffect transition="in" filter="fade">
                                      <p:cBhvr>
                                        <p:cTn id="16" dur="500"/>
                                        <p:tgtEl>
                                          <p:spTgt spid="21507">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1507">
                                            <p:txEl>
                                              <p:pRg st="5" end="5"/>
                                            </p:txEl>
                                          </p:spTgt>
                                        </p:tgtEl>
                                        <p:attrNameLst>
                                          <p:attrName>style.visibility</p:attrName>
                                        </p:attrNameLst>
                                      </p:cBhvr>
                                      <p:to>
                                        <p:strVal val="visible"/>
                                      </p:to>
                                    </p:set>
                                    <p:animEffect transition="in" filter="fade">
                                      <p:cBhvr>
                                        <p:cTn id="21" dur="500"/>
                                        <p:tgtEl>
                                          <p:spTgt spid="2150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Slide Number Placeholder 2"/>
          <p:cNvSpPr>
            <a:spLocks noGrp="1"/>
          </p:cNvSpPr>
          <p:nvPr>
            <p:ph type="sldNum" sz="quarter" idx="4294967295"/>
          </p:nvPr>
        </p:nvSpPr>
        <p:spPr bwMode="auto">
          <a:xfrm>
            <a:off x="6553200" y="6356350"/>
            <a:ext cx="2133600"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DE435F6E-12DE-4589-A8D0-CE6A630A892A}" type="slidenum">
              <a:rPr lang="en-GB" smtClean="0"/>
              <a:pPr fontAlgn="base">
                <a:spcBef>
                  <a:spcPct val="0"/>
                </a:spcBef>
                <a:spcAft>
                  <a:spcPct val="0"/>
                </a:spcAft>
                <a:defRPr/>
              </a:pPr>
              <a:t>16</a:t>
            </a:fld>
            <a:endParaRPr lang="en-GB" smtClean="0"/>
          </a:p>
        </p:txBody>
      </p:sp>
      <p:sp>
        <p:nvSpPr>
          <p:cNvPr id="22532" name="Title 1"/>
          <p:cNvSpPr>
            <a:spLocks noGrp="1"/>
          </p:cNvSpPr>
          <p:nvPr>
            <p:ph type="title"/>
          </p:nvPr>
        </p:nvSpPr>
        <p:spPr bwMode="auto">
          <a:xfrm>
            <a:off x="179388" y="188913"/>
            <a:ext cx="6337300" cy="1008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GB" altLang="en-US" sz="2800" b="1" dirty="0" smtClean="0">
                <a:solidFill>
                  <a:srgbClr val="A1006B"/>
                </a:solidFill>
                <a:latin typeface="Arial" pitchFamily="34" charset="0"/>
                <a:cs typeface="Arial" pitchFamily="34" charset="0"/>
              </a:rPr>
              <a:t>Interpreting the eligibility criteria</a:t>
            </a:r>
          </a:p>
        </p:txBody>
      </p:sp>
      <p:sp>
        <p:nvSpPr>
          <p:cNvPr id="8" name="Rounded Rectangle 7"/>
          <p:cNvSpPr/>
          <p:nvPr/>
        </p:nvSpPr>
        <p:spPr>
          <a:xfrm>
            <a:off x="179512" y="1628800"/>
            <a:ext cx="2952750" cy="3600400"/>
          </a:xfrm>
          <a:prstGeom prst="roundRect">
            <a:avLst/>
          </a:prstGeom>
          <a:solidFill>
            <a:schemeClr val="bg1">
              <a:lumMod val="95000"/>
            </a:schemeClr>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GB" sz="1600" dirty="0">
                <a:solidFill>
                  <a:schemeClr val="tx1"/>
                </a:solidFill>
                <a:latin typeface="Arial" panose="020B0604020202020204" pitchFamily="34" charset="0"/>
                <a:cs typeface="Arial" panose="020B0604020202020204" pitchFamily="34" charset="0"/>
              </a:rPr>
              <a:t>An adult meets the eligibility criteria if:</a:t>
            </a:r>
          </a:p>
          <a:p>
            <a:pPr marL="171450" indent="-171450" fontAlgn="auto">
              <a:spcBef>
                <a:spcPts val="0"/>
              </a:spcBef>
              <a:spcAft>
                <a:spcPts val="0"/>
              </a:spcAft>
              <a:buClr>
                <a:schemeClr val="tx1">
                  <a:lumMod val="50000"/>
                  <a:lumOff val="50000"/>
                </a:schemeClr>
              </a:buClr>
              <a:buSzPct val="100000"/>
              <a:buFont typeface="Wingdings" panose="05000000000000000000" pitchFamily="2" charset="2"/>
              <a:buChar char="n"/>
              <a:defRPr/>
            </a:pPr>
            <a:r>
              <a:rPr lang="en-GB" sz="1600" dirty="0">
                <a:solidFill>
                  <a:schemeClr val="tx1"/>
                </a:solidFill>
                <a:latin typeface="Arial" panose="020B0604020202020204" pitchFamily="34" charset="0"/>
                <a:cs typeface="Arial" panose="020B0604020202020204" pitchFamily="34" charset="0"/>
              </a:rPr>
              <a:t>Their needs are caused by physical or mental impairment or </a:t>
            </a:r>
            <a:r>
              <a:rPr lang="en-GB" sz="1600" dirty="0" smtClean="0">
                <a:solidFill>
                  <a:schemeClr val="tx1"/>
                </a:solidFill>
                <a:latin typeface="Arial" panose="020B0604020202020204" pitchFamily="34" charset="0"/>
                <a:cs typeface="Arial" panose="020B0604020202020204" pitchFamily="34" charset="0"/>
              </a:rPr>
              <a:t>illness</a:t>
            </a:r>
            <a:endParaRPr lang="en-GB" sz="1600" dirty="0">
              <a:solidFill>
                <a:schemeClr val="tx1"/>
              </a:solidFill>
              <a:latin typeface="Arial" panose="020B0604020202020204" pitchFamily="34" charset="0"/>
              <a:cs typeface="Arial" panose="020B0604020202020204" pitchFamily="34" charset="0"/>
            </a:endParaRPr>
          </a:p>
          <a:p>
            <a:pPr marL="171450" indent="-171450" fontAlgn="auto">
              <a:spcBef>
                <a:spcPts val="0"/>
              </a:spcBef>
              <a:spcAft>
                <a:spcPts val="0"/>
              </a:spcAft>
              <a:buClr>
                <a:schemeClr val="tx1">
                  <a:lumMod val="50000"/>
                  <a:lumOff val="50000"/>
                </a:schemeClr>
              </a:buClr>
              <a:buSzPct val="100000"/>
              <a:buFont typeface="Wingdings" panose="05000000000000000000" pitchFamily="2" charset="2"/>
              <a:buChar char="n"/>
              <a:defRPr/>
            </a:pPr>
            <a:r>
              <a:rPr lang="en-GB" sz="1600" dirty="0">
                <a:solidFill>
                  <a:schemeClr val="tx1"/>
                </a:solidFill>
                <a:latin typeface="Arial" panose="020B0604020202020204" pitchFamily="34" charset="0"/>
                <a:cs typeface="Arial" panose="020B0604020202020204" pitchFamily="34" charset="0"/>
              </a:rPr>
              <a:t>As a result of the </a:t>
            </a:r>
            <a:r>
              <a:rPr lang="en-GB" sz="1600" dirty="0" smtClean="0">
                <a:solidFill>
                  <a:schemeClr val="tx1"/>
                </a:solidFill>
                <a:latin typeface="Arial" panose="020B0604020202020204" pitchFamily="34" charset="0"/>
                <a:cs typeface="Arial" panose="020B0604020202020204" pitchFamily="34" charset="0"/>
              </a:rPr>
              <a:t>adult’s </a:t>
            </a:r>
            <a:r>
              <a:rPr lang="en-GB" sz="1600" dirty="0">
                <a:solidFill>
                  <a:schemeClr val="tx1"/>
                </a:solidFill>
                <a:latin typeface="Arial" panose="020B0604020202020204" pitchFamily="34" charset="0"/>
                <a:cs typeface="Arial" panose="020B0604020202020204" pitchFamily="34" charset="0"/>
              </a:rPr>
              <a:t>needs they are </a:t>
            </a:r>
            <a:r>
              <a:rPr lang="en-GB" sz="1600" b="1" dirty="0">
                <a:solidFill>
                  <a:srgbClr val="C00000"/>
                </a:solidFill>
                <a:latin typeface="Arial" panose="020B0604020202020204" pitchFamily="34" charset="0"/>
                <a:cs typeface="Arial" panose="020B0604020202020204" pitchFamily="34" charset="0"/>
              </a:rPr>
              <a:t>unable to achieve </a:t>
            </a:r>
            <a:r>
              <a:rPr lang="en-GB" sz="1600" dirty="0" smtClean="0">
                <a:solidFill>
                  <a:schemeClr val="tx1"/>
                </a:solidFill>
                <a:latin typeface="Arial" panose="020B0604020202020204" pitchFamily="34" charset="0"/>
                <a:cs typeface="Arial" panose="020B0604020202020204" pitchFamily="34" charset="0"/>
              </a:rPr>
              <a:t>two or more </a:t>
            </a:r>
            <a:r>
              <a:rPr lang="en-GB" sz="1600" b="1" dirty="0" smtClean="0">
                <a:solidFill>
                  <a:schemeClr val="accent1">
                    <a:lumMod val="75000"/>
                  </a:schemeClr>
                </a:solidFill>
                <a:latin typeface="Arial" panose="020B0604020202020204" pitchFamily="34" charset="0"/>
                <a:cs typeface="Arial" panose="020B0604020202020204" pitchFamily="34" charset="0"/>
              </a:rPr>
              <a:t>specified outcomes</a:t>
            </a:r>
            <a:endParaRPr lang="en-GB" sz="1600" dirty="0">
              <a:solidFill>
                <a:schemeClr val="tx1"/>
              </a:solidFill>
              <a:latin typeface="Arial" panose="020B0604020202020204" pitchFamily="34" charset="0"/>
              <a:cs typeface="Arial" panose="020B0604020202020204" pitchFamily="34" charset="0"/>
            </a:endParaRPr>
          </a:p>
          <a:p>
            <a:pPr marL="171450" indent="-171450" fontAlgn="auto">
              <a:spcBef>
                <a:spcPts val="0"/>
              </a:spcBef>
              <a:spcAft>
                <a:spcPts val="0"/>
              </a:spcAft>
              <a:buClr>
                <a:schemeClr val="tx1">
                  <a:lumMod val="50000"/>
                  <a:lumOff val="50000"/>
                </a:schemeClr>
              </a:buClr>
              <a:buSzPct val="100000"/>
              <a:buFont typeface="Wingdings" panose="05000000000000000000" pitchFamily="2" charset="2"/>
              <a:buChar char="n"/>
              <a:defRPr/>
            </a:pPr>
            <a:r>
              <a:rPr lang="en-GB" sz="1600" dirty="0">
                <a:solidFill>
                  <a:schemeClr val="tx1"/>
                </a:solidFill>
                <a:latin typeface="Arial" panose="020B0604020202020204" pitchFamily="34" charset="0"/>
                <a:cs typeface="Arial" panose="020B0604020202020204" pitchFamily="34" charset="0"/>
              </a:rPr>
              <a:t>As a consequence there is or is likely to be a significant impact on the person’s </a:t>
            </a:r>
            <a:r>
              <a:rPr lang="en-GB" sz="1600" dirty="0" smtClean="0">
                <a:solidFill>
                  <a:schemeClr val="tx1"/>
                </a:solidFill>
                <a:latin typeface="Arial" panose="020B0604020202020204" pitchFamily="34" charset="0"/>
                <a:cs typeface="Arial" panose="020B0604020202020204" pitchFamily="34" charset="0"/>
              </a:rPr>
              <a:t>well-being</a:t>
            </a:r>
            <a:endParaRPr lang="en-GB" sz="1600" dirty="0">
              <a:solidFill>
                <a:schemeClr val="tx1"/>
              </a:solidFill>
              <a:latin typeface="Arial" panose="020B0604020202020204" pitchFamily="34" charset="0"/>
              <a:cs typeface="Arial" panose="020B0604020202020204" pitchFamily="34" charset="0"/>
            </a:endParaRPr>
          </a:p>
          <a:p>
            <a:pPr algn="ctr" fontAlgn="auto">
              <a:spcBef>
                <a:spcPts val="0"/>
              </a:spcBef>
              <a:spcAft>
                <a:spcPts val="0"/>
              </a:spcAft>
              <a:defRPr/>
            </a:pPr>
            <a:endParaRPr lang="en-GB" sz="1600" dirty="0">
              <a:solidFill>
                <a:schemeClr val="tx1"/>
              </a:solidFill>
              <a:latin typeface="Arial" panose="020B0604020202020204" pitchFamily="34" charset="0"/>
              <a:cs typeface="Arial" panose="020B0604020202020204" pitchFamily="34" charset="0"/>
            </a:endParaRPr>
          </a:p>
        </p:txBody>
      </p:sp>
      <p:sp>
        <p:nvSpPr>
          <p:cNvPr id="9" name="Rounded Rectangle 8"/>
          <p:cNvSpPr/>
          <p:nvPr/>
        </p:nvSpPr>
        <p:spPr>
          <a:xfrm>
            <a:off x="3455987" y="764704"/>
            <a:ext cx="5580509" cy="532859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GB" dirty="0" smtClean="0">
                <a:solidFill>
                  <a:schemeClr val="tx1"/>
                </a:solidFill>
                <a:latin typeface="Arial" panose="020B0604020202020204" pitchFamily="34" charset="0"/>
                <a:cs typeface="Arial" panose="020B0604020202020204" pitchFamily="34" charset="0"/>
              </a:rPr>
              <a:t>    The</a:t>
            </a:r>
            <a:r>
              <a:rPr lang="en-GB" dirty="0" smtClean="0">
                <a:solidFill>
                  <a:schemeClr val="accent1"/>
                </a:solidFill>
                <a:latin typeface="Arial" panose="020B0604020202020204" pitchFamily="34" charset="0"/>
                <a:cs typeface="Arial" panose="020B0604020202020204" pitchFamily="34" charset="0"/>
              </a:rPr>
              <a:t> </a:t>
            </a:r>
            <a:r>
              <a:rPr lang="en-GB" b="1" dirty="0">
                <a:solidFill>
                  <a:schemeClr val="accent1">
                    <a:lumMod val="75000"/>
                  </a:schemeClr>
                </a:solidFill>
                <a:latin typeface="Arial" panose="020B0604020202020204" pitchFamily="34" charset="0"/>
                <a:cs typeface="Arial" panose="020B0604020202020204" pitchFamily="34" charset="0"/>
              </a:rPr>
              <a:t>specified outcomes</a:t>
            </a:r>
            <a:r>
              <a:rPr lang="en-GB" dirty="0">
                <a:solidFill>
                  <a:schemeClr val="tx1"/>
                </a:solidFill>
                <a:latin typeface="Arial" panose="020B0604020202020204" pitchFamily="34" charset="0"/>
                <a:cs typeface="Arial" panose="020B0604020202020204" pitchFamily="34" charset="0"/>
              </a:rPr>
              <a:t> are:</a:t>
            </a:r>
          </a:p>
          <a:p>
            <a:pPr marL="171450" indent="-171450" fontAlgn="auto">
              <a:spcBef>
                <a:spcPts val="0"/>
              </a:spcBef>
              <a:spcAft>
                <a:spcPts val="0"/>
              </a:spcAft>
              <a:buClr>
                <a:schemeClr val="accent1">
                  <a:lumMod val="75000"/>
                </a:schemeClr>
              </a:buClr>
              <a:buSzPct val="100000"/>
              <a:buFont typeface="Wingdings" panose="05000000000000000000" pitchFamily="2" charset="2"/>
              <a:buChar char="n"/>
              <a:defRPr/>
            </a:pPr>
            <a:r>
              <a:rPr lang="en-GB" dirty="0" smtClean="0">
                <a:solidFill>
                  <a:schemeClr val="tx1"/>
                </a:solidFill>
                <a:latin typeface="Arial" panose="020B0604020202020204" pitchFamily="34" charset="0"/>
                <a:cs typeface="Arial" panose="020B0604020202020204" pitchFamily="34" charset="0"/>
              </a:rPr>
              <a:t> </a:t>
            </a:r>
            <a:r>
              <a:rPr lang="en-GB" sz="1900" dirty="0">
                <a:solidFill>
                  <a:schemeClr val="tx1"/>
                </a:solidFill>
                <a:latin typeface="Arial" panose="020B0604020202020204" pitchFamily="34" charset="0"/>
                <a:cs typeface="Arial" panose="020B0604020202020204" pitchFamily="34" charset="0"/>
              </a:rPr>
              <a:t>M</a:t>
            </a:r>
            <a:r>
              <a:rPr lang="en-GB" sz="1900" dirty="0" smtClean="0">
                <a:solidFill>
                  <a:schemeClr val="tx1"/>
                </a:solidFill>
                <a:latin typeface="Arial" panose="020B0604020202020204" pitchFamily="34" charset="0"/>
                <a:cs typeface="Arial" panose="020B0604020202020204" pitchFamily="34" charset="0"/>
              </a:rPr>
              <a:t>anaging and maintaining </a:t>
            </a:r>
            <a:r>
              <a:rPr lang="en-GB" sz="1900" dirty="0">
                <a:solidFill>
                  <a:schemeClr val="tx1"/>
                </a:solidFill>
                <a:latin typeface="Arial" panose="020B0604020202020204" pitchFamily="34" charset="0"/>
                <a:cs typeface="Arial" panose="020B0604020202020204" pitchFamily="34" charset="0"/>
              </a:rPr>
              <a:t>nutrition</a:t>
            </a:r>
          </a:p>
          <a:p>
            <a:pPr marL="171450" indent="-171450" fontAlgn="auto">
              <a:spcBef>
                <a:spcPts val="0"/>
              </a:spcBef>
              <a:spcAft>
                <a:spcPts val="0"/>
              </a:spcAft>
              <a:buClr>
                <a:schemeClr val="accent1">
                  <a:lumMod val="75000"/>
                </a:schemeClr>
              </a:buClr>
              <a:buSzPct val="100000"/>
              <a:buFont typeface="Wingdings" panose="05000000000000000000" pitchFamily="2" charset="2"/>
              <a:buChar char="n"/>
              <a:defRPr/>
            </a:pPr>
            <a:r>
              <a:rPr lang="en-GB" sz="1900" dirty="0" smtClean="0">
                <a:solidFill>
                  <a:schemeClr val="tx1"/>
                </a:solidFill>
                <a:latin typeface="Arial" panose="020B0604020202020204" pitchFamily="34" charset="0"/>
                <a:cs typeface="Arial" panose="020B0604020202020204" pitchFamily="34" charset="0"/>
              </a:rPr>
              <a:t> Maintaining </a:t>
            </a:r>
            <a:r>
              <a:rPr lang="en-GB" sz="1900" dirty="0">
                <a:solidFill>
                  <a:schemeClr val="tx1"/>
                </a:solidFill>
                <a:latin typeface="Arial" panose="020B0604020202020204" pitchFamily="34" charset="0"/>
                <a:cs typeface="Arial" panose="020B0604020202020204" pitchFamily="34" charset="0"/>
              </a:rPr>
              <a:t>personal hygiene</a:t>
            </a:r>
          </a:p>
          <a:p>
            <a:pPr marL="171450" indent="-171450" fontAlgn="auto">
              <a:spcBef>
                <a:spcPts val="0"/>
              </a:spcBef>
              <a:spcAft>
                <a:spcPts val="0"/>
              </a:spcAft>
              <a:buClr>
                <a:schemeClr val="accent1">
                  <a:lumMod val="75000"/>
                </a:schemeClr>
              </a:buClr>
              <a:buSzPct val="100000"/>
              <a:buFont typeface="Wingdings" panose="05000000000000000000" pitchFamily="2" charset="2"/>
              <a:buChar char="n"/>
              <a:defRPr/>
            </a:pPr>
            <a:r>
              <a:rPr lang="en-GB" sz="1900" dirty="0" smtClean="0">
                <a:solidFill>
                  <a:schemeClr val="tx1"/>
                </a:solidFill>
                <a:latin typeface="Arial" panose="020B0604020202020204" pitchFamily="34" charset="0"/>
                <a:cs typeface="Arial" panose="020B0604020202020204" pitchFamily="34" charset="0"/>
              </a:rPr>
              <a:t> Managing </a:t>
            </a:r>
            <a:r>
              <a:rPr lang="en-GB" sz="1900" dirty="0">
                <a:solidFill>
                  <a:schemeClr val="tx1"/>
                </a:solidFill>
                <a:latin typeface="Arial" panose="020B0604020202020204" pitchFamily="34" charset="0"/>
                <a:cs typeface="Arial" panose="020B0604020202020204" pitchFamily="34" charset="0"/>
              </a:rPr>
              <a:t>toilet needs</a:t>
            </a:r>
          </a:p>
          <a:p>
            <a:pPr marL="171450" indent="-171450" fontAlgn="auto">
              <a:spcBef>
                <a:spcPts val="0"/>
              </a:spcBef>
              <a:spcAft>
                <a:spcPts val="0"/>
              </a:spcAft>
              <a:buClr>
                <a:schemeClr val="accent1">
                  <a:lumMod val="75000"/>
                </a:schemeClr>
              </a:buClr>
              <a:buSzPct val="100000"/>
              <a:buFont typeface="Wingdings" panose="05000000000000000000" pitchFamily="2" charset="2"/>
              <a:buChar char="n"/>
              <a:defRPr/>
            </a:pPr>
            <a:r>
              <a:rPr lang="en-GB" sz="1900" dirty="0" smtClean="0">
                <a:solidFill>
                  <a:schemeClr val="tx1"/>
                </a:solidFill>
                <a:latin typeface="Arial" panose="020B0604020202020204" pitchFamily="34" charset="0"/>
                <a:cs typeface="Arial" panose="020B0604020202020204" pitchFamily="34" charset="0"/>
              </a:rPr>
              <a:t> Being </a:t>
            </a:r>
            <a:r>
              <a:rPr lang="en-GB" sz="1900" dirty="0">
                <a:solidFill>
                  <a:schemeClr val="tx1"/>
                </a:solidFill>
                <a:latin typeface="Arial" panose="020B0604020202020204" pitchFamily="34" charset="0"/>
                <a:cs typeface="Arial" panose="020B0604020202020204" pitchFamily="34" charset="0"/>
              </a:rPr>
              <a:t>appropriately clothed</a:t>
            </a:r>
          </a:p>
          <a:p>
            <a:pPr marL="171450" indent="-171450" fontAlgn="auto">
              <a:spcBef>
                <a:spcPts val="0"/>
              </a:spcBef>
              <a:spcAft>
                <a:spcPts val="0"/>
              </a:spcAft>
              <a:buClr>
                <a:schemeClr val="accent1">
                  <a:lumMod val="75000"/>
                </a:schemeClr>
              </a:buClr>
              <a:buSzPct val="100000"/>
              <a:buFont typeface="Wingdings" panose="05000000000000000000" pitchFamily="2" charset="2"/>
              <a:buChar char="n"/>
              <a:defRPr/>
            </a:pPr>
            <a:r>
              <a:rPr lang="en-GB" sz="1900" dirty="0" smtClean="0">
                <a:solidFill>
                  <a:schemeClr val="tx1"/>
                </a:solidFill>
                <a:latin typeface="Arial" panose="020B0604020202020204" pitchFamily="34" charset="0"/>
                <a:cs typeface="Arial" panose="020B0604020202020204" pitchFamily="34" charset="0"/>
              </a:rPr>
              <a:t> </a:t>
            </a:r>
            <a:r>
              <a:rPr lang="en-GB" sz="1900" dirty="0">
                <a:solidFill>
                  <a:schemeClr val="tx1"/>
                </a:solidFill>
                <a:latin typeface="Arial" panose="020B0604020202020204" pitchFamily="34" charset="0"/>
                <a:cs typeface="Arial" panose="020B0604020202020204" pitchFamily="34" charset="0"/>
              </a:rPr>
              <a:t>Being able to make use of the home safely</a:t>
            </a:r>
          </a:p>
          <a:p>
            <a:pPr marL="171450" indent="-171450" fontAlgn="auto">
              <a:spcBef>
                <a:spcPts val="0"/>
              </a:spcBef>
              <a:spcAft>
                <a:spcPts val="0"/>
              </a:spcAft>
              <a:buClr>
                <a:schemeClr val="accent1">
                  <a:lumMod val="75000"/>
                </a:schemeClr>
              </a:buClr>
              <a:buSzPct val="100000"/>
              <a:buFont typeface="Wingdings" panose="05000000000000000000" pitchFamily="2" charset="2"/>
              <a:buChar char="n"/>
              <a:defRPr/>
            </a:pPr>
            <a:r>
              <a:rPr lang="en-GB" sz="1900" dirty="0" smtClean="0">
                <a:solidFill>
                  <a:schemeClr val="tx1"/>
                </a:solidFill>
                <a:latin typeface="Arial" panose="020B0604020202020204" pitchFamily="34" charset="0"/>
                <a:cs typeface="Arial" panose="020B0604020202020204" pitchFamily="34" charset="0"/>
              </a:rPr>
              <a:t> Maintaining </a:t>
            </a:r>
            <a:r>
              <a:rPr lang="en-GB" sz="1900" dirty="0">
                <a:solidFill>
                  <a:schemeClr val="tx1"/>
                </a:solidFill>
                <a:latin typeface="Arial" panose="020B0604020202020204" pitchFamily="34" charset="0"/>
                <a:cs typeface="Arial" panose="020B0604020202020204" pitchFamily="34" charset="0"/>
              </a:rPr>
              <a:t>a habitable home environment</a:t>
            </a:r>
          </a:p>
          <a:p>
            <a:pPr marL="171450" indent="-171450" fontAlgn="auto">
              <a:spcBef>
                <a:spcPts val="0"/>
              </a:spcBef>
              <a:spcAft>
                <a:spcPts val="0"/>
              </a:spcAft>
              <a:buClr>
                <a:schemeClr val="accent1">
                  <a:lumMod val="75000"/>
                </a:schemeClr>
              </a:buClr>
              <a:buSzPct val="100000"/>
              <a:buFont typeface="Wingdings" panose="05000000000000000000" pitchFamily="2" charset="2"/>
              <a:buChar char="n"/>
              <a:defRPr/>
            </a:pPr>
            <a:r>
              <a:rPr lang="en-GB" sz="1900" dirty="0" smtClean="0">
                <a:solidFill>
                  <a:schemeClr val="tx1"/>
                </a:solidFill>
                <a:latin typeface="Arial" panose="020B0604020202020204" pitchFamily="34" charset="0"/>
                <a:cs typeface="Arial" panose="020B0604020202020204" pitchFamily="34" charset="0"/>
              </a:rPr>
              <a:t> Developing and maintaining </a:t>
            </a:r>
            <a:r>
              <a:rPr lang="en-GB" sz="1900" dirty="0">
                <a:solidFill>
                  <a:schemeClr val="tx1"/>
                </a:solidFill>
                <a:latin typeface="Arial" panose="020B0604020202020204" pitchFamily="34" charset="0"/>
                <a:cs typeface="Arial" panose="020B0604020202020204" pitchFamily="34" charset="0"/>
              </a:rPr>
              <a:t>family or other </a:t>
            </a:r>
            <a:r>
              <a:rPr lang="en-GB" sz="1900" dirty="0" smtClean="0">
                <a:solidFill>
                  <a:schemeClr val="tx1"/>
                </a:solidFill>
                <a:latin typeface="Arial" panose="020B0604020202020204" pitchFamily="34" charset="0"/>
                <a:cs typeface="Arial" panose="020B0604020202020204" pitchFamily="34" charset="0"/>
              </a:rPr>
              <a:t> personal relationships</a:t>
            </a:r>
            <a:endParaRPr lang="en-GB" sz="1900" dirty="0">
              <a:solidFill>
                <a:schemeClr val="tx1"/>
              </a:solidFill>
              <a:latin typeface="Arial" panose="020B0604020202020204" pitchFamily="34" charset="0"/>
              <a:cs typeface="Arial" panose="020B0604020202020204" pitchFamily="34" charset="0"/>
            </a:endParaRPr>
          </a:p>
          <a:p>
            <a:pPr marL="171450" indent="-171450" fontAlgn="auto">
              <a:spcBef>
                <a:spcPts val="0"/>
              </a:spcBef>
              <a:spcAft>
                <a:spcPts val="0"/>
              </a:spcAft>
              <a:buClr>
                <a:schemeClr val="accent1">
                  <a:lumMod val="75000"/>
                </a:schemeClr>
              </a:buClr>
              <a:buSzPct val="100000"/>
              <a:buFont typeface="Wingdings" panose="05000000000000000000" pitchFamily="2" charset="2"/>
              <a:buChar char="n"/>
              <a:defRPr/>
            </a:pPr>
            <a:r>
              <a:rPr lang="en-GB" sz="1900" dirty="0" smtClean="0">
                <a:solidFill>
                  <a:schemeClr val="tx1"/>
                </a:solidFill>
                <a:latin typeface="Arial" panose="020B0604020202020204" pitchFamily="34" charset="0"/>
                <a:cs typeface="Arial" panose="020B0604020202020204" pitchFamily="34" charset="0"/>
              </a:rPr>
              <a:t>  Accessing </a:t>
            </a:r>
            <a:r>
              <a:rPr lang="en-GB" sz="1900" dirty="0">
                <a:solidFill>
                  <a:schemeClr val="tx1"/>
                </a:solidFill>
                <a:latin typeface="Arial" panose="020B0604020202020204" pitchFamily="34" charset="0"/>
                <a:cs typeface="Arial" panose="020B0604020202020204" pitchFamily="34" charset="0"/>
              </a:rPr>
              <a:t>and engaging in work, training, education or </a:t>
            </a:r>
            <a:r>
              <a:rPr lang="en-GB" sz="1900" dirty="0" smtClean="0">
                <a:solidFill>
                  <a:schemeClr val="tx1"/>
                </a:solidFill>
                <a:latin typeface="Arial" panose="020B0604020202020204" pitchFamily="34" charset="0"/>
                <a:cs typeface="Arial" panose="020B0604020202020204" pitchFamily="34" charset="0"/>
              </a:rPr>
              <a:t>volunteering</a:t>
            </a:r>
            <a:endParaRPr lang="en-GB" sz="1900" dirty="0">
              <a:solidFill>
                <a:schemeClr val="tx1"/>
              </a:solidFill>
              <a:latin typeface="Arial" panose="020B0604020202020204" pitchFamily="34" charset="0"/>
              <a:cs typeface="Arial" panose="020B0604020202020204" pitchFamily="34" charset="0"/>
            </a:endParaRPr>
          </a:p>
          <a:p>
            <a:pPr marL="171450" indent="-171450" fontAlgn="auto">
              <a:spcBef>
                <a:spcPts val="0"/>
              </a:spcBef>
              <a:spcAft>
                <a:spcPts val="0"/>
              </a:spcAft>
              <a:buClr>
                <a:schemeClr val="accent1">
                  <a:lumMod val="75000"/>
                </a:schemeClr>
              </a:buClr>
              <a:buSzPct val="100000"/>
              <a:buFont typeface="Wingdings" panose="05000000000000000000" pitchFamily="2" charset="2"/>
              <a:buChar char="n"/>
              <a:defRPr/>
            </a:pPr>
            <a:r>
              <a:rPr lang="en-GB" sz="1900" dirty="0">
                <a:solidFill>
                  <a:schemeClr val="tx1"/>
                </a:solidFill>
                <a:latin typeface="Arial" panose="020B0604020202020204" pitchFamily="34" charset="0"/>
                <a:cs typeface="Arial" panose="020B0604020202020204" pitchFamily="34" charset="0"/>
              </a:rPr>
              <a:t> </a:t>
            </a:r>
            <a:r>
              <a:rPr lang="en-GB" sz="1900" dirty="0" smtClean="0">
                <a:solidFill>
                  <a:schemeClr val="tx1"/>
                </a:solidFill>
                <a:latin typeface="Arial" panose="020B0604020202020204" pitchFamily="34" charset="0"/>
                <a:cs typeface="Arial" panose="020B0604020202020204" pitchFamily="34" charset="0"/>
              </a:rPr>
              <a:t>M</a:t>
            </a:r>
            <a:r>
              <a:rPr lang="en-GB" sz="2000" dirty="0" smtClean="0">
                <a:solidFill>
                  <a:schemeClr val="tx1">
                    <a:lumMod val="95000"/>
                    <a:lumOff val="5000"/>
                  </a:schemeClr>
                </a:solidFill>
                <a:latin typeface="Arial" panose="020B0604020202020204" pitchFamily="34" charset="0"/>
                <a:cs typeface="Arial" panose="020B0604020202020204" pitchFamily="34" charset="0"/>
              </a:rPr>
              <a:t>aking </a:t>
            </a:r>
            <a:r>
              <a:rPr lang="en-GB" sz="2000" dirty="0">
                <a:solidFill>
                  <a:schemeClr val="tx1">
                    <a:lumMod val="95000"/>
                    <a:lumOff val="5000"/>
                  </a:schemeClr>
                </a:solidFill>
                <a:latin typeface="Arial" panose="020B0604020202020204" pitchFamily="34" charset="0"/>
                <a:cs typeface="Arial" panose="020B0604020202020204" pitchFamily="34" charset="0"/>
              </a:rPr>
              <a:t>use of necessary facilities or services in the local </a:t>
            </a:r>
            <a:r>
              <a:rPr lang="en-GB" sz="2000" dirty="0" smtClean="0">
                <a:solidFill>
                  <a:schemeClr val="tx1">
                    <a:lumMod val="95000"/>
                    <a:lumOff val="5000"/>
                  </a:schemeClr>
                </a:solidFill>
                <a:latin typeface="Arial" panose="020B0604020202020204" pitchFamily="34" charset="0"/>
                <a:cs typeface="Arial" panose="020B0604020202020204" pitchFamily="34" charset="0"/>
              </a:rPr>
              <a:t>community including public transport and recreational facilities or services </a:t>
            </a:r>
          </a:p>
          <a:p>
            <a:pPr marL="171450" indent="-171450" fontAlgn="auto">
              <a:spcBef>
                <a:spcPts val="0"/>
              </a:spcBef>
              <a:spcAft>
                <a:spcPts val="0"/>
              </a:spcAft>
              <a:buClr>
                <a:schemeClr val="accent1">
                  <a:lumMod val="75000"/>
                </a:schemeClr>
              </a:buClr>
              <a:buSzPct val="100000"/>
              <a:buFont typeface="Wingdings" panose="05000000000000000000" pitchFamily="2" charset="2"/>
              <a:buChar char="n"/>
              <a:defRPr/>
            </a:pPr>
            <a:r>
              <a:rPr lang="en-GB" sz="1900" dirty="0" smtClean="0">
                <a:solidFill>
                  <a:schemeClr val="tx1">
                    <a:lumMod val="95000"/>
                    <a:lumOff val="5000"/>
                  </a:schemeClr>
                </a:solidFill>
                <a:latin typeface="Arial" panose="020B0604020202020204" pitchFamily="34" charset="0"/>
                <a:cs typeface="Arial" panose="020B0604020202020204" pitchFamily="34" charset="0"/>
              </a:rPr>
              <a:t>Carrying </a:t>
            </a:r>
            <a:r>
              <a:rPr lang="en-GB" sz="1900" dirty="0">
                <a:solidFill>
                  <a:schemeClr val="tx1">
                    <a:lumMod val="95000"/>
                    <a:lumOff val="5000"/>
                  </a:schemeClr>
                </a:solidFill>
                <a:latin typeface="Arial" panose="020B0604020202020204" pitchFamily="34" charset="0"/>
                <a:cs typeface="Arial" panose="020B0604020202020204" pitchFamily="34" charset="0"/>
              </a:rPr>
              <a:t>out any caring responsibilities the </a:t>
            </a:r>
            <a:r>
              <a:rPr lang="en-GB" sz="1900" dirty="0">
                <a:solidFill>
                  <a:schemeClr val="tx1"/>
                </a:solidFill>
                <a:latin typeface="Arial" panose="020B0604020202020204" pitchFamily="34" charset="0"/>
                <a:cs typeface="Arial" panose="020B0604020202020204" pitchFamily="34" charset="0"/>
              </a:rPr>
              <a:t>adult has for a </a:t>
            </a:r>
            <a:r>
              <a:rPr lang="en-GB" sz="1900" dirty="0" smtClean="0">
                <a:solidFill>
                  <a:schemeClr val="tx1"/>
                </a:solidFill>
                <a:latin typeface="Arial" panose="020B0604020202020204" pitchFamily="34" charset="0"/>
                <a:cs typeface="Arial" panose="020B0604020202020204" pitchFamily="34" charset="0"/>
              </a:rPr>
              <a:t>child</a:t>
            </a:r>
            <a:endParaRPr lang="en-GB" sz="1900" dirty="0">
              <a:solidFill>
                <a:schemeClr val="tx1"/>
              </a:solidFill>
              <a:latin typeface="Arial" panose="020B0604020202020204" pitchFamily="34" charset="0"/>
              <a:cs typeface="Arial" panose="020B0604020202020204" pitchFamily="34" charset="0"/>
            </a:endParaRPr>
          </a:p>
          <a:p>
            <a:pPr algn="ctr" fontAlgn="auto">
              <a:spcBef>
                <a:spcPts val="0"/>
              </a:spcBef>
              <a:spcAft>
                <a:spcPts val="0"/>
              </a:spcAft>
              <a:defRPr/>
            </a:pPr>
            <a:endParaRPr lang="en-GB" sz="1100" dirty="0">
              <a:solidFill>
                <a:schemeClr val="tx1"/>
              </a:solidFill>
              <a:latin typeface="Arial" panose="020B0604020202020204" pitchFamily="34" charset="0"/>
              <a:cs typeface="Arial" panose="020B0604020202020204" pitchFamily="34" charset="0"/>
            </a:endParaRPr>
          </a:p>
        </p:txBody>
      </p:sp>
      <p:cxnSp>
        <p:nvCxnSpPr>
          <p:cNvPr id="17" name="Straight Connector 16"/>
          <p:cNvCxnSpPr/>
          <p:nvPr/>
        </p:nvCxnSpPr>
        <p:spPr>
          <a:xfrm>
            <a:off x="3132262" y="3789040"/>
            <a:ext cx="21560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3347864" y="980728"/>
            <a:ext cx="0" cy="280831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3347864" y="980728"/>
            <a:ext cx="720080"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1011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1000"/>
                                        <p:tgtEl>
                                          <p:spTgt spid="22"/>
                                        </p:tgtEl>
                                      </p:cBhvr>
                                    </p:animEffect>
                                    <p:anim calcmode="lin" valueType="num">
                                      <p:cBhvr>
                                        <p:cTn id="18" dur="1000" fill="hold"/>
                                        <p:tgtEl>
                                          <p:spTgt spid="22"/>
                                        </p:tgtEl>
                                        <p:attrNameLst>
                                          <p:attrName>ppt_x</p:attrName>
                                        </p:attrNameLst>
                                      </p:cBhvr>
                                      <p:tavLst>
                                        <p:tav tm="0">
                                          <p:val>
                                            <p:strVal val="#ppt_x"/>
                                          </p:val>
                                        </p:tav>
                                        <p:tav tm="100000">
                                          <p:val>
                                            <p:strVal val="#ppt_x"/>
                                          </p:val>
                                        </p:tav>
                                      </p:tavLst>
                                    </p:anim>
                                    <p:anim calcmode="lin" valueType="num">
                                      <p:cBhvr>
                                        <p:cTn id="19" dur="1000" fill="hold"/>
                                        <p:tgtEl>
                                          <p:spTgt spid="2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Slide Number Placeholder 2"/>
          <p:cNvSpPr>
            <a:spLocks noGrp="1"/>
          </p:cNvSpPr>
          <p:nvPr>
            <p:ph type="sldNum" sz="quarter" idx="4294967295"/>
          </p:nvPr>
        </p:nvSpPr>
        <p:spPr bwMode="auto">
          <a:xfrm>
            <a:off x="6553200" y="6356350"/>
            <a:ext cx="2133600"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DE435F6E-12DE-4589-A8D0-CE6A630A892A}" type="slidenum">
              <a:rPr lang="en-GB" smtClean="0"/>
              <a:pPr fontAlgn="base">
                <a:spcBef>
                  <a:spcPct val="0"/>
                </a:spcBef>
                <a:spcAft>
                  <a:spcPct val="0"/>
                </a:spcAft>
                <a:defRPr/>
              </a:pPr>
              <a:t>17</a:t>
            </a:fld>
            <a:endParaRPr lang="en-GB" smtClean="0"/>
          </a:p>
        </p:txBody>
      </p:sp>
      <p:sp>
        <p:nvSpPr>
          <p:cNvPr id="22532" name="Title 1"/>
          <p:cNvSpPr>
            <a:spLocks noGrp="1"/>
          </p:cNvSpPr>
          <p:nvPr>
            <p:ph type="title"/>
          </p:nvPr>
        </p:nvSpPr>
        <p:spPr bwMode="auto">
          <a:xfrm>
            <a:off x="250924" y="188913"/>
            <a:ext cx="6337300" cy="1008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GB" altLang="en-US" sz="2800" b="1" dirty="0" smtClean="0">
                <a:solidFill>
                  <a:srgbClr val="A1006B"/>
                </a:solidFill>
                <a:latin typeface="Arial" pitchFamily="34" charset="0"/>
                <a:cs typeface="Arial" pitchFamily="34" charset="0"/>
              </a:rPr>
              <a:t>Interpreting the eligibility criteria</a:t>
            </a:r>
          </a:p>
        </p:txBody>
      </p:sp>
      <p:cxnSp>
        <p:nvCxnSpPr>
          <p:cNvPr id="14" name="Elbow Connector 13"/>
          <p:cNvCxnSpPr/>
          <p:nvPr/>
        </p:nvCxnSpPr>
        <p:spPr>
          <a:xfrm rot="10800000" flipH="1" flipV="1">
            <a:off x="974725" y="1989138"/>
            <a:ext cx="431800" cy="1800225"/>
          </a:xfrm>
          <a:prstGeom prst="bentConnector4">
            <a:avLst>
              <a:gd name="adj1" fmla="val -52911"/>
              <a:gd name="adj2" fmla="val 99902"/>
            </a:avLst>
          </a:prstGeom>
          <a:ln>
            <a:tailEnd type="arrow"/>
          </a:ln>
        </p:spPr>
        <p:style>
          <a:lnRef idx="2">
            <a:schemeClr val="accent2"/>
          </a:lnRef>
          <a:fillRef idx="0">
            <a:schemeClr val="accent2"/>
          </a:fillRef>
          <a:effectRef idx="1">
            <a:schemeClr val="accent2"/>
          </a:effectRef>
          <a:fontRef idx="minor">
            <a:schemeClr val="tx1"/>
          </a:fontRef>
        </p:style>
      </p:cxnSp>
      <p:sp>
        <p:nvSpPr>
          <p:cNvPr id="8" name="Rounded Rectangle 7"/>
          <p:cNvSpPr/>
          <p:nvPr/>
        </p:nvSpPr>
        <p:spPr>
          <a:xfrm>
            <a:off x="1042988" y="981075"/>
            <a:ext cx="2952750" cy="2087563"/>
          </a:xfrm>
          <a:prstGeom prst="roundRect">
            <a:avLst/>
          </a:prstGeom>
          <a:solidFill>
            <a:schemeClr val="bg1">
              <a:lumMod val="95000"/>
            </a:schemeClr>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GB" sz="1200" dirty="0">
                <a:solidFill>
                  <a:schemeClr val="tx1"/>
                </a:solidFill>
                <a:latin typeface="Arial" panose="020B0604020202020204" pitchFamily="34" charset="0"/>
                <a:cs typeface="Arial" panose="020B0604020202020204" pitchFamily="34" charset="0"/>
              </a:rPr>
              <a:t>An adult meets the eligibility criteria if:</a:t>
            </a:r>
          </a:p>
          <a:p>
            <a:pPr marL="171450" indent="-171450" fontAlgn="auto">
              <a:spcBef>
                <a:spcPts val="0"/>
              </a:spcBef>
              <a:spcAft>
                <a:spcPts val="0"/>
              </a:spcAft>
              <a:buClr>
                <a:schemeClr val="tx1">
                  <a:lumMod val="50000"/>
                  <a:lumOff val="50000"/>
                </a:schemeClr>
              </a:buClr>
              <a:buSzPct val="100000"/>
              <a:buFont typeface="Wingdings" panose="05000000000000000000" pitchFamily="2" charset="2"/>
              <a:buChar char="n"/>
              <a:defRPr/>
            </a:pPr>
            <a:r>
              <a:rPr lang="en-GB" sz="1200" dirty="0">
                <a:solidFill>
                  <a:schemeClr val="tx1"/>
                </a:solidFill>
                <a:latin typeface="Arial" panose="020B0604020202020204" pitchFamily="34" charset="0"/>
                <a:cs typeface="Arial" panose="020B0604020202020204" pitchFamily="34" charset="0"/>
              </a:rPr>
              <a:t>Their needs are caused by physical or mental impairment or </a:t>
            </a:r>
            <a:r>
              <a:rPr lang="en-GB" sz="1200" dirty="0" smtClean="0">
                <a:solidFill>
                  <a:schemeClr val="tx1"/>
                </a:solidFill>
                <a:latin typeface="Arial" panose="020B0604020202020204" pitchFamily="34" charset="0"/>
                <a:cs typeface="Arial" panose="020B0604020202020204" pitchFamily="34" charset="0"/>
              </a:rPr>
              <a:t>illness</a:t>
            </a:r>
            <a:endParaRPr lang="en-GB" sz="1200" dirty="0">
              <a:solidFill>
                <a:schemeClr val="tx1"/>
              </a:solidFill>
              <a:latin typeface="Arial" panose="020B0604020202020204" pitchFamily="34" charset="0"/>
              <a:cs typeface="Arial" panose="020B0604020202020204" pitchFamily="34" charset="0"/>
            </a:endParaRPr>
          </a:p>
          <a:p>
            <a:pPr marL="171450" indent="-171450" fontAlgn="auto">
              <a:spcBef>
                <a:spcPts val="0"/>
              </a:spcBef>
              <a:spcAft>
                <a:spcPts val="0"/>
              </a:spcAft>
              <a:buClr>
                <a:schemeClr val="tx1">
                  <a:lumMod val="50000"/>
                  <a:lumOff val="50000"/>
                </a:schemeClr>
              </a:buClr>
              <a:buSzPct val="100000"/>
              <a:buFont typeface="Wingdings" panose="05000000000000000000" pitchFamily="2" charset="2"/>
              <a:buChar char="n"/>
              <a:defRPr/>
            </a:pPr>
            <a:r>
              <a:rPr lang="en-GB" sz="1200" dirty="0">
                <a:solidFill>
                  <a:schemeClr val="tx1"/>
                </a:solidFill>
                <a:latin typeface="Arial" panose="020B0604020202020204" pitchFamily="34" charset="0"/>
                <a:cs typeface="Arial" panose="020B0604020202020204" pitchFamily="34" charset="0"/>
              </a:rPr>
              <a:t>As a result of the adults needs they are </a:t>
            </a:r>
            <a:r>
              <a:rPr lang="en-GB" sz="1200" b="1" dirty="0">
                <a:solidFill>
                  <a:srgbClr val="C00000"/>
                </a:solidFill>
                <a:latin typeface="Arial" panose="020B0604020202020204" pitchFamily="34" charset="0"/>
                <a:cs typeface="Arial" panose="020B0604020202020204" pitchFamily="34" charset="0"/>
              </a:rPr>
              <a:t>unable to achieve </a:t>
            </a:r>
            <a:r>
              <a:rPr lang="en-GB" sz="1200" dirty="0" smtClean="0">
                <a:solidFill>
                  <a:schemeClr val="tx1"/>
                </a:solidFill>
                <a:latin typeface="Arial" panose="020B0604020202020204" pitchFamily="34" charset="0"/>
                <a:cs typeface="Arial" panose="020B0604020202020204" pitchFamily="34" charset="0"/>
              </a:rPr>
              <a:t>two or more </a:t>
            </a:r>
            <a:r>
              <a:rPr lang="en-GB" sz="1200" b="1" dirty="0" smtClean="0">
                <a:solidFill>
                  <a:schemeClr val="accent1">
                    <a:lumMod val="75000"/>
                  </a:schemeClr>
                </a:solidFill>
                <a:latin typeface="Arial" panose="020B0604020202020204" pitchFamily="34" charset="0"/>
                <a:cs typeface="Arial" panose="020B0604020202020204" pitchFamily="34" charset="0"/>
              </a:rPr>
              <a:t>specified outcomes</a:t>
            </a:r>
            <a:endParaRPr lang="en-GB" sz="1200" dirty="0">
              <a:solidFill>
                <a:schemeClr val="tx1"/>
              </a:solidFill>
              <a:latin typeface="Arial" panose="020B0604020202020204" pitchFamily="34" charset="0"/>
              <a:cs typeface="Arial" panose="020B0604020202020204" pitchFamily="34" charset="0"/>
            </a:endParaRPr>
          </a:p>
          <a:p>
            <a:pPr marL="171450" indent="-171450" fontAlgn="auto">
              <a:spcBef>
                <a:spcPts val="0"/>
              </a:spcBef>
              <a:spcAft>
                <a:spcPts val="0"/>
              </a:spcAft>
              <a:buClr>
                <a:schemeClr val="tx1">
                  <a:lumMod val="50000"/>
                  <a:lumOff val="50000"/>
                </a:schemeClr>
              </a:buClr>
              <a:buSzPct val="100000"/>
              <a:buFont typeface="Wingdings" panose="05000000000000000000" pitchFamily="2" charset="2"/>
              <a:buChar char="n"/>
              <a:defRPr/>
            </a:pPr>
            <a:r>
              <a:rPr lang="en-GB" sz="1200" dirty="0">
                <a:solidFill>
                  <a:schemeClr val="tx1"/>
                </a:solidFill>
                <a:latin typeface="Arial" panose="020B0604020202020204" pitchFamily="34" charset="0"/>
                <a:cs typeface="Arial" panose="020B0604020202020204" pitchFamily="34" charset="0"/>
              </a:rPr>
              <a:t>As a consequence there is or is likely to be a significant impact on the person’s </a:t>
            </a:r>
            <a:r>
              <a:rPr lang="en-GB" sz="1200" dirty="0" smtClean="0">
                <a:solidFill>
                  <a:schemeClr val="tx1"/>
                </a:solidFill>
                <a:latin typeface="Arial" panose="020B0604020202020204" pitchFamily="34" charset="0"/>
                <a:cs typeface="Arial" panose="020B0604020202020204" pitchFamily="34" charset="0"/>
              </a:rPr>
              <a:t>well-being</a:t>
            </a:r>
            <a:endParaRPr lang="en-GB" sz="1200" dirty="0">
              <a:solidFill>
                <a:schemeClr val="tx1"/>
              </a:solidFill>
              <a:latin typeface="Arial" panose="020B0604020202020204" pitchFamily="34" charset="0"/>
              <a:cs typeface="Arial" panose="020B0604020202020204" pitchFamily="34" charset="0"/>
            </a:endParaRPr>
          </a:p>
          <a:p>
            <a:pPr algn="ctr" fontAlgn="auto">
              <a:spcBef>
                <a:spcPts val="0"/>
              </a:spcBef>
              <a:spcAft>
                <a:spcPts val="0"/>
              </a:spcAft>
              <a:defRPr/>
            </a:pPr>
            <a:endParaRPr lang="en-GB" sz="1100" dirty="0">
              <a:solidFill>
                <a:schemeClr val="tx1"/>
              </a:solidFill>
              <a:latin typeface="Arial" panose="020B0604020202020204" pitchFamily="34" charset="0"/>
              <a:cs typeface="Arial" panose="020B0604020202020204" pitchFamily="34" charset="0"/>
            </a:endParaRPr>
          </a:p>
        </p:txBody>
      </p:sp>
      <p:sp>
        <p:nvSpPr>
          <p:cNvPr id="13" name="Rounded Rectangle 12"/>
          <p:cNvSpPr/>
          <p:nvPr/>
        </p:nvSpPr>
        <p:spPr>
          <a:xfrm>
            <a:off x="1475656" y="2766913"/>
            <a:ext cx="7053263" cy="3254375"/>
          </a:xfrm>
          <a:prstGeom prst="roundRect">
            <a:avLst/>
          </a:prstGeom>
          <a:solidFill>
            <a:schemeClr val="bg1"/>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fontAlgn="auto">
              <a:spcBef>
                <a:spcPts val="0"/>
              </a:spcBef>
              <a:spcAft>
                <a:spcPts val="0"/>
              </a:spcAft>
              <a:defRPr/>
            </a:pPr>
            <a:r>
              <a:rPr lang="en-GB" sz="2000" dirty="0">
                <a:solidFill>
                  <a:schemeClr val="tx1"/>
                </a:solidFill>
                <a:latin typeface="Arial" panose="020B0604020202020204" pitchFamily="34" charset="0"/>
                <a:cs typeface="Arial" panose="020B0604020202020204" pitchFamily="34" charset="0"/>
              </a:rPr>
              <a:t>An adult is to be regarded as being</a:t>
            </a:r>
            <a:r>
              <a:rPr lang="en-GB" sz="2000" b="1" dirty="0">
                <a:solidFill>
                  <a:schemeClr val="tx1"/>
                </a:solidFill>
                <a:latin typeface="Arial" panose="020B0604020202020204" pitchFamily="34" charset="0"/>
                <a:cs typeface="Arial" panose="020B0604020202020204" pitchFamily="34" charset="0"/>
              </a:rPr>
              <a:t> </a:t>
            </a:r>
            <a:r>
              <a:rPr lang="en-GB" sz="2000" b="1" dirty="0">
                <a:solidFill>
                  <a:srgbClr val="C00000"/>
                </a:solidFill>
                <a:latin typeface="Arial" panose="020B0604020202020204" pitchFamily="34" charset="0"/>
                <a:cs typeface="Arial" panose="020B0604020202020204" pitchFamily="34" charset="0"/>
              </a:rPr>
              <a:t>unable to achieve</a:t>
            </a:r>
            <a:r>
              <a:rPr lang="en-GB" sz="2000" b="1" dirty="0">
                <a:solidFill>
                  <a:schemeClr val="tx1"/>
                </a:solidFill>
                <a:latin typeface="Arial" panose="020B0604020202020204" pitchFamily="34" charset="0"/>
                <a:cs typeface="Arial" panose="020B0604020202020204" pitchFamily="34" charset="0"/>
              </a:rPr>
              <a:t> </a:t>
            </a:r>
            <a:r>
              <a:rPr lang="en-GB" sz="2000" dirty="0" smtClean="0">
                <a:solidFill>
                  <a:schemeClr val="tx1"/>
                </a:solidFill>
                <a:latin typeface="Arial" panose="020B0604020202020204" pitchFamily="34" charset="0"/>
                <a:cs typeface="Arial" panose="020B0604020202020204" pitchFamily="34" charset="0"/>
              </a:rPr>
              <a:t>an</a:t>
            </a:r>
            <a:r>
              <a:rPr lang="en-GB" sz="2000" b="1" dirty="0" smtClean="0">
                <a:solidFill>
                  <a:schemeClr val="tx1"/>
                </a:solidFill>
                <a:latin typeface="Arial" panose="020B0604020202020204" pitchFamily="34" charset="0"/>
                <a:cs typeface="Arial" panose="020B0604020202020204" pitchFamily="34" charset="0"/>
              </a:rPr>
              <a:t> </a:t>
            </a:r>
            <a:r>
              <a:rPr lang="en-GB" sz="2000" dirty="0" smtClean="0">
                <a:solidFill>
                  <a:schemeClr val="tx1"/>
                </a:solidFill>
                <a:latin typeface="Arial" panose="020B0604020202020204" pitchFamily="34" charset="0"/>
                <a:cs typeface="Arial" panose="020B0604020202020204" pitchFamily="34" charset="0"/>
              </a:rPr>
              <a:t>outcomes </a:t>
            </a:r>
            <a:r>
              <a:rPr lang="en-GB" sz="2000" dirty="0">
                <a:solidFill>
                  <a:schemeClr val="tx1"/>
                </a:solidFill>
                <a:latin typeface="Arial" panose="020B0604020202020204" pitchFamily="34" charset="0"/>
                <a:cs typeface="Arial" panose="020B0604020202020204" pitchFamily="34" charset="0"/>
              </a:rPr>
              <a:t>if the adult:</a:t>
            </a:r>
          </a:p>
          <a:p>
            <a:pPr marL="273050" indent="-273050" fontAlgn="auto">
              <a:spcBef>
                <a:spcPts val="0"/>
              </a:spcBef>
              <a:spcAft>
                <a:spcPts val="0"/>
              </a:spcAft>
              <a:buClr>
                <a:schemeClr val="accent2">
                  <a:lumMod val="75000"/>
                </a:schemeClr>
              </a:buClr>
              <a:buSzPct val="100000"/>
              <a:buFont typeface="Wingdings" panose="05000000000000000000" pitchFamily="2" charset="2"/>
              <a:buChar char="n"/>
              <a:defRPr/>
            </a:pPr>
            <a:r>
              <a:rPr lang="en-GB" sz="2000" dirty="0">
                <a:solidFill>
                  <a:schemeClr val="tx1"/>
                </a:solidFill>
                <a:latin typeface="Arial" panose="020B0604020202020204" pitchFamily="34" charset="0"/>
                <a:cs typeface="Arial" panose="020B0604020202020204" pitchFamily="34" charset="0"/>
              </a:rPr>
              <a:t>is </a:t>
            </a:r>
            <a:r>
              <a:rPr lang="en-GB" sz="2000" b="1" dirty="0">
                <a:solidFill>
                  <a:schemeClr val="tx1"/>
                </a:solidFill>
                <a:latin typeface="Arial" panose="020B0604020202020204" pitchFamily="34" charset="0"/>
                <a:cs typeface="Arial" panose="020B0604020202020204" pitchFamily="34" charset="0"/>
              </a:rPr>
              <a:t>unable</a:t>
            </a:r>
            <a:r>
              <a:rPr lang="en-GB" sz="2000" dirty="0">
                <a:solidFill>
                  <a:schemeClr val="tx1"/>
                </a:solidFill>
                <a:latin typeface="Arial" panose="020B0604020202020204" pitchFamily="34" charset="0"/>
                <a:cs typeface="Arial" panose="020B0604020202020204" pitchFamily="34" charset="0"/>
              </a:rPr>
              <a:t> to achieve it without assistance;</a:t>
            </a:r>
          </a:p>
          <a:p>
            <a:pPr marL="273050" indent="-273050" fontAlgn="auto">
              <a:spcBef>
                <a:spcPts val="0"/>
              </a:spcBef>
              <a:spcAft>
                <a:spcPts val="0"/>
              </a:spcAft>
              <a:buClr>
                <a:schemeClr val="accent2">
                  <a:lumMod val="75000"/>
                </a:schemeClr>
              </a:buClr>
              <a:buSzPct val="100000"/>
              <a:buFont typeface="Wingdings" panose="05000000000000000000" pitchFamily="2" charset="2"/>
              <a:buChar char="n"/>
              <a:defRPr/>
            </a:pPr>
            <a:r>
              <a:rPr lang="en-GB" sz="2000" dirty="0">
                <a:solidFill>
                  <a:schemeClr val="tx1"/>
                </a:solidFill>
                <a:latin typeface="Arial" panose="020B0604020202020204" pitchFamily="34" charset="0"/>
                <a:cs typeface="Arial" panose="020B0604020202020204" pitchFamily="34" charset="0"/>
              </a:rPr>
              <a:t>is </a:t>
            </a:r>
            <a:r>
              <a:rPr lang="en-GB" sz="2000" b="1" dirty="0">
                <a:solidFill>
                  <a:schemeClr val="tx1"/>
                </a:solidFill>
                <a:latin typeface="Arial" panose="020B0604020202020204" pitchFamily="34" charset="0"/>
                <a:cs typeface="Arial" panose="020B0604020202020204" pitchFamily="34" charset="0"/>
              </a:rPr>
              <a:t>able</a:t>
            </a:r>
            <a:r>
              <a:rPr lang="en-GB" sz="2000" dirty="0">
                <a:solidFill>
                  <a:schemeClr val="tx1"/>
                </a:solidFill>
                <a:latin typeface="Arial" panose="020B0604020202020204" pitchFamily="34" charset="0"/>
                <a:cs typeface="Arial" panose="020B0604020202020204" pitchFamily="34" charset="0"/>
              </a:rPr>
              <a:t> to achieve it without assistance </a:t>
            </a:r>
            <a:r>
              <a:rPr lang="en-GB" sz="2000" b="1" dirty="0">
                <a:solidFill>
                  <a:schemeClr val="tx1"/>
                </a:solidFill>
                <a:latin typeface="Arial" panose="020B0604020202020204" pitchFamily="34" charset="0"/>
                <a:cs typeface="Arial" panose="020B0604020202020204" pitchFamily="34" charset="0"/>
              </a:rPr>
              <a:t>but</a:t>
            </a:r>
            <a:r>
              <a:rPr lang="en-GB" sz="2000" dirty="0">
                <a:solidFill>
                  <a:schemeClr val="tx1"/>
                </a:solidFill>
                <a:latin typeface="Arial" panose="020B0604020202020204" pitchFamily="34" charset="0"/>
                <a:cs typeface="Arial" panose="020B0604020202020204" pitchFamily="34" charset="0"/>
              </a:rPr>
              <a:t>:</a:t>
            </a:r>
          </a:p>
          <a:p>
            <a:pPr marL="730250" lvl="1" indent="-273050" fontAlgn="auto">
              <a:spcBef>
                <a:spcPts val="0"/>
              </a:spcBef>
              <a:spcAft>
                <a:spcPts val="0"/>
              </a:spcAft>
              <a:buClr>
                <a:schemeClr val="accent2">
                  <a:lumMod val="75000"/>
                </a:schemeClr>
              </a:buClr>
              <a:buSzPct val="100000"/>
              <a:buFont typeface="Wingdings" panose="05000000000000000000" pitchFamily="2" charset="2"/>
              <a:buChar char="n"/>
              <a:defRPr/>
            </a:pPr>
            <a:r>
              <a:rPr lang="en-GB" sz="2000" dirty="0">
                <a:solidFill>
                  <a:schemeClr val="tx1"/>
                </a:solidFill>
                <a:latin typeface="Arial" panose="020B0604020202020204" pitchFamily="34" charset="0"/>
                <a:cs typeface="Arial" panose="020B0604020202020204" pitchFamily="34" charset="0"/>
              </a:rPr>
              <a:t>doing so causes them significant pain, distress or anxiety;</a:t>
            </a:r>
          </a:p>
          <a:p>
            <a:pPr marL="730250" lvl="1" indent="-273050" fontAlgn="auto">
              <a:spcBef>
                <a:spcPts val="0"/>
              </a:spcBef>
              <a:spcAft>
                <a:spcPts val="0"/>
              </a:spcAft>
              <a:buClr>
                <a:schemeClr val="accent2">
                  <a:lumMod val="75000"/>
                </a:schemeClr>
              </a:buClr>
              <a:buSzPct val="100000"/>
              <a:buFont typeface="Wingdings" panose="05000000000000000000" pitchFamily="2" charset="2"/>
              <a:buChar char="n"/>
              <a:defRPr/>
            </a:pPr>
            <a:r>
              <a:rPr lang="en-GB" sz="2000" dirty="0">
                <a:solidFill>
                  <a:schemeClr val="tx1"/>
                </a:solidFill>
                <a:latin typeface="Arial" panose="020B0604020202020204" pitchFamily="34" charset="0"/>
                <a:cs typeface="Arial" panose="020B0604020202020204" pitchFamily="34" charset="0"/>
              </a:rPr>
              <a:t>doing so endangers or is likely to endanger health or safety; </a:t>
            </a:r>
          </a:p>
          <a:p>
            <a:pPr marL="730250" lvl="1" indent="-273050" fontAlgn="auto">
              <a:spcBef>
                <a:spcPts val="0"/>
              </a:spcBef>
              <a:spcAft>
                <a:spcPts val="0"/>
              </a:spcAft>
              <a:buClr>
                <a:schemeClr val="accent2">
                  <a:lumMod val="75000"/>
                </a:schemeClr>
              </a:buClr>
              <a:buSzPct val="100000"/>
              <a:buFont typeface="Wingdings" panose="05000000000000000000" pitchFamily="2" charset="2"/>
              <a:buChar char="n"/>
              <a:defRPr/>
            </a:pPr>
            <a:r>
              <a:rPr lang="en-GB" sz="2000" dirty="0">
                <a:solidFill>
                  <a:schemeClr val="tx1"/>
                </a:solidFill>
                <a:latin typeface="Arial" panose="020B0604020202020204" pitchFamily="34" charset="0"/>
                <a:cs typeface="Arial" panose="020B0604020202020204" pitchFamily="34" charset="0"/>
              </a:rPr>
              <a:t>takes significantly longer than would normally be expected.</a:t>
            </a:r>
          </a:p>
          <a:p>
            <a:pPr algn="ctr" fontAlgn="auto">
              <a:spcBef>
                <a:spcPts val="0"/>
              </a:spcBef>
              <a:spcAft>
                <a:spcPts val="0"/>
              </a:spcAft>
              <a:defRPr/>
            </a:pPr>
            <a:endParaRPr lang="en-GB" sz="1200" dirty="0">
              <a:solidFill>
                <a:schemeClr val="tx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755650" y="981075"/>
            <a:ext cx="3384550" cy="2735263"/>
          </a:xfrm>
          <a:prstGeom prst="roundRect">
            <a:avLst/>
          </a:prstGeom>
          <a:solidFill>
            <a:schemeClr val="bg1">
              <a:lumMod val="95000"/>
            </a:schemeClr>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GB" sz="1400" dirty="0">
                <a:solidFill>
                  <a:schemeClr val="tx1"/>
                </a:solidFill>
                <a:latin typeface="Arial" panose="020B0604020202020204" pitchFamily="34" charset="0"/>
                <a:cs typeface="Arial" panose="020B0604020202020204" pitchFamily="34" charset="0"/>
              </a:rPr>
              <a:t>An adult meets the eligibility criteria:</a:t>
            </a:r>
          </a:p>
          <a:p>
            <a:pPr marL="273050" indent="-273050" fontAlgn="auto">
              <a:spcBef>
                <a:spcPts val="0"/>
              </a:spcBef>
              <a:spcAft>
                <a:spcPts val="0"/>
              </a:spcAft>
              <a:buClr>
                <a:schemeClr val="tx1">
                  <a:lumMod val="50000"/>
                  <a:lumOff val="50000"/>
                </a:schemeClr>
              </a:buClr>
              <a:buSzPct val="100000"/>
              <a:buFont typeface="Wingdings" panose="05000000000000000000" pitchFamily="2" charset="2"/>
              <a:buChar char="n"/>
              <a:defRPr/>
            </a:pPr>
            <a:r>
              <a:rPr lang="en-GB" sz="1400" dirty="0">
                <a:solidFill>
                  <a:schemeClr val="tx1"/>
                </a:solidFill>
                <a:latin typeface="Arial" panose="020B0604020202020204" pitchFamily="34" charset="0"/>
                <a:cs typeface="Arial" panose="020B0604020202020204" pitchFamily="34" charset="0"/>
              </a:rPr>
              <a:t>Their needs are caused by physical or mental impairment or </a:t>
            </a:r>
            <a:r>
              <a:rPr lang="en-GB" sz="1400" dirty="0" smtClean="0">
                <a:solidFill>
                  <a:schemeClr val="tx1"/>
                </a:solidFill>
                <a:latin typeface="Arial" panose="020B0604020202020204" pitchFamily="34" charset="0"/>
                <a:cs typeface="Arial" panose="020B0604020202020204" pitchFamily="34" charset="0"/>
              </a:rPr>
              <a:t>illness</a:t>
            </a:r>
            <a:endParaRPr lang="en-GB" sz="1400" dirty="0">
              <a:solidFill>
                <a:schemeClr val="tx1"/>
              </a:solidFill>
              <a:latin typeface="Arial" panose="020B0604020202020204" pitchFamily="34" charset="0"/>
              <a:cs typeface="Arial" panose="020B0604020202020204" pitchFamily="34" charset="0"/>
            </a:endParaRPr>
          </a:p>
          <a:p>
            <a:pPr marL="273050" indent="-273050" fontAlgn="auto">
              <a:spcBef>
                <a:spcPts val="0"/>
              </a:spcBef>
              <a:spcAft>
                <a:spcPts val="0"/>
              </a:spcAft>
              <a:buClr>
                <a:schemeClr val="tx1">
                  <a:lumMod val="50000"/>
                  <a:lumOff val="50000"/>
                </a:schemeClr>
              </a:buClr>
              <a:buSzPct val="100000"/>
              <a:buFont typeface="Wingdings" panose="05000000000000000000" pitchFamily="2" charset="2"/>
              <a:buChar char="n"/>
              <a:defRPr/>
            </a:pPr>
            <a:r>
              <a:rPr lang="en-GB" sz="1400" dirty="0">
                <a:solidFill>
                  <a:schemeClr val="tx1"/>
                </a:solidFill>
                <a:latin typeface="Arial" panose="020B0604020202020204" pitchFamily="34" charset="0"/>
                <a:cs typeface="Arial" panose="020B0604020202020204" pitchFamily="34" charset="0"/>
              </a:rPr>
              <a:t>As a result of the adults needs they are </a:t>
            </a:r>
            <a:r>
              <a:rPr lang="en-GB" sz="1400" b="1" dirty="0">
                <a:solidFill>
                  <a:srgbClr val="C00000"/>
                </a:solidFill>
                <a:latin typeface="Arial" panose="020B0604020202020204" pitchFamily="34" charset="0"/>
                <a:cs typeface="Arial" panose="020B0604020202020204" pitchFamily="34" charset="0"/>
              </a:rPr>
              <a:t>unable to achieve </a:t>
            </a:r>
            <a:r>
              <a:rPr lang="en-GB" sz="1400" dirty="0" smtClean="0">
                <a:solidFill>
                  <a:schemeClr val="tx1"/>
                </a:solidFill>
                <a:latin typeface="Arial" panose="020B0604020202020204" pitchFamily="34" charset="0"/>
                <a:cs typeface="Arial" panose="020B0604020202020204" pitchFamily="34" charset="0"/>
              </a:rPr>
              <a:t>two or more </a:t>
            </a:r>
            <a:r>
              <a:rPr lang="en-GB" sz="1400" b="1" dirty="0" smtClean="0">
                <a:solidFill>
                  <a:schemeClr val="accent1">
                    <a:lumMod val="75000"/>
                  </a:schemeClr>
                </a:solidFill>
                <a:latin typeface="Arial" panose="020B0604020202020204" pitchFamily="34" charset="0"/>
                <a:cs typeface="Arial" panose="020B0604020202020204" pitchFamily="34" charset="0"/>
              </a:rPr>
              <a:t>specified outcomes</a:t>
            </a:r>
            <a:endParaRPr lang="en-GB" sz="1400" dirty="0">
              <a:solidFill>
                <a:schemeClr val="tx1"/>
              </a:solidFill>
              <a:latin typeface="Arial" panose="020B0604020202020204" pitchFamily="34" charset="0"/>
              <a:cs typeface="Arial" panose="020B0604020202020204" pitchFamily="34" charset="0"/>
            </a:endParaRPr>
          </a:p>
          <a:p>
            <a:pPr marL="273050" indent="-273050" fontAlgn="auto">
              <a:spcBef>
                <a:spcPts val="0"/>
              </a:spcBef>
              <a:spcAft>
                <a:spcPts val="0"/>
              </a:spcAft>
              <a:buClr>
                <a:schemeClr val="tx1">
                  <a:lumMod val="50000"/>
                  <a:lumOff val="50000"/>
                </a:schemeClr>
              </a:buClr>
              <a:buSzPct val="100000"/>
              <a:buFont typeface="Wingdings" panose="05000000000000000000" pitchFamily="2" charset="2"/>
              <a:buChar char="n"/>
              <a:defRPr/>
            </a:pPr>
            <a:r>
              <a:rPr lang="en-GB" b="1" dirty="0">
                <a:solidFill>
                  <a:schemeClr val="tx1"/>
                </a:solidFill>
                <a:latin typeface="Arial" panose="020B0604020202020204" pitchFamily="34" charset="0"/>
                <a:cs typeface="Arial" panose="020B0604020202020204" pitchFamily="34" charset="0"/>
              </a:rPr>
              <a:t>As a consequence there is or is likely to be a significant impact on the person’s well-being</a:t>
            </a:r>
            <a:endParaRPr lang="en-GB" sz="1200" dirty="0">
              <a:solidFill>
                <a:schemeClr val="tx1"/>
              </a:solidFill>
              <a:latin typeface="Arial" panose="020B0604020202020204" pitchFamily="34" charset="0"/>
              <a:cs typeface="Arial" panose="020B0604020202020204" pitchFamily="34" charset="0"/>
            </a:endParaRPr>
          </a:p>
        </p:txBody>
      </p:sp>
      <p:sp>
        <p:nvSpPr>
          <p:cNvPr id="5" name="Rounded Rectangle 4"/>
          <p:cNvSpPr/>
          <p:nvPr/>
        </p:nvSpPr>
        <p:spPr>
          <a:xfrm>
            <a:off x="395536" y="3862388"/>
            <a:ext cx="4320480" cy="2159000"/>
          </a:xfrm>
          <a:prstGeom prst="roundRect">
            <a:avLst/>
          </a:prstGeom>
          <a:solidFill>
            <a:schemeClr val="bg1"/>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fontAlgn="auto">
              <a:spcBef>
                <a:spcPts val="0"/>
              </a:spcBef>
              <a:spcAft>
                <a:spcPts val="0"/>
              </a:spcAft>
              <a:defRPr/>
            </a:pPr>
            <a:r>
              <a:rPr lang="en-GB" sz="1200" dirty="0">
                <a:solidFill>
                  <a:schemeClr val="tx1"/>
                </a:solidFill>
                <a:latin typeface="Arial" panose="020B0604020202020204" pitchFamily="34" charset="0"/>
                <a:cs typeface="Arial" panose="020B0604020202020204" pitchFamily="34" charset="0"/>
              </a:rPr>
              <a:t>An adult is to be regarded as being</a:t>
            </a:r>
            <a:r>
              <a:rPr lang="en-GB" sz="1200" b="1" dirty="0">
                <a:solidFill>
                  <a:schemeClr val="tx1"/>
                </a:solidFill>
                <a:latin typeface="Arial" panose="020B0604020202020204" pitchFamily="34" charset="0"/>
                <a:cs typeface="Arial" panose="020B0604020202020204" pitchFamily="34" charset="0"/>
              </a:rPr>
              <a:t> </a:t>
            </a:r>
            <a:r>
              <a:rPr lang="en-GB" sz="1200" b="1" dirty="0">
                <a:solidFill>
                  <a:srgbClr val="C00000"/>
                </a:solidFill>
                <a:latin typeface="Arial" panose="020B0604020202020204" pitchFamily="34" charset="0"/>
                <a:cs typeface="Arial" panose="020B0604020202020204" pitchFamily="34" charset="0"/>
              </a:rPr>
              <a:t>unable to achieve</a:t>
            </a:r>
            <a:r>
              <a:rPr lang="en-GB" sz="1200" b="1" dirty="0">
                <a:solidFill>
                  <a:schemeClr val="tx1"/>
                </a:solidFill>
                <a:latin typeface="Arial" panose="020B0604020202020204" pitchFamily="34" charset="0"/>
                <a:cs typeface="Arial" panose="020B0604020202020204" pitchFamily="34" charset="0"/>
              </a:rPr>
              <a:t> </a:t>
            </a:r>
            <a:r>
              <a:rPr lang="en-GB" sz="1200" dirty="0">
                <a:solidFill>
                  <a:schemeClr val="tx1"/>
                </a:solidFill>
                <a:latin typeface="Arial" panose="020B0604020202020204" pitchFamily="34" charset="0"/>
                <a:cs typeface="Arial" panose="020B0604020202020204" pitchFamily="34" charset="0"/>
              </a:rPr>
              <a:t>an outcome if the adult:</a:t>
            </a:r>
          </a:p>
          <a:p>
            <a:pPr marL="171450" indent="-171450" fontAlgn="auto">
              <a:spcBef>
                <a:spcPts val="0"/>
              </a:spcBef>
              <a:spcAft>
                <a:spcPts val="0"/>
              </a:spcAft>
              <a:buClr>
                <a:schemeClr val="accent2">
                  <a:lumMod val="75000"/>
                </a:schemeClr>
              </a:buClr>
              <a:buSzPct val="100000"/>
              <a:buFont typeface="Wingdings" panose="05000000000000000000" pitchFamily="2" charset="2"/>
              <a:buChar char="n"/>
              <a:defRPr/>
            </a:pPr>
            <a:r>
              <a:rPr lang="en-GB" sz="1200" dirty="0">
                <a:solidFill>
                  <a:schemeClr val="tx1"/>
                </a:solidFill>
                <a:latin typeface="Arial" panose="020B0604020202020204" pitchFamily="34" charset="0"/>
                <a:cs typeface="Arial" panose="020B0604020202020204" pitchFamily="34" charset="0"/>
              </a:rPr>
              <a:t>is unable to achieve it without </a:t>
            </a:r>
            <a:r>
              <a:rPr lang="en-GB" sz="1200" dirty="0" smtClean="0">
                <a:solidFill>
                  <a:schemeClr val="tx1"/>
                </a:solidFill>
                <a:latin typeface="Arial" panose="020B0604020202020204" pitchFamily="34" charset="0"/>
                <a:cs typeface="Arial" panose="020B0604020202020204" pitchFamily="34" charset="0"/>
              </a:rPr>
              <a:t>assistance;</a:t>
            </a:r>
            <a:endParaRPr lang="en-GB" sz="1200" dirty="0">
              <a:solidFill>
                <a:schemeClr val="tx1"/>
              </a:solidFill>
              <a:latin typeface="Arial" panose="020B0604020202020204" pitchFamily="34" charset="0"/>
              <a:cs typeface="Arial" panose="020B0604020202020204" pitchFamily="34" charset="0"/>
            </a:endParaRPr>
          </a:p>
          <a:p>
            <a:pPr marL="171450" indent="-171450" fontAlgn="auto">
              <a:spcBef>
                <a:spcPts val="0"/>
              </a:spcBef>
              <a:spcAft>
                <a:spcPts val="0"/>
              </a:spcAft>
              <a:buClr>
                <a:schemeClr val="accent2">
                  <a:lumMod val="75000"/>
                </a:schemeClr>
              </a:buClr>
              <a:buSzPct val="100000"/>
              <a:buFont typeface="Wingdings" panose="05000000000000000000" pitchFamily="2" charset="2"/>
              <a:buChar char="n"/>
              <a:defRPr/>
            </a:pPr>
            <a:r>
              <a:rPr lang="en-GB" sz="1200" dirty="0">
                <a:solidFill>
                  <a:schemeClr val="tx1"/>
                </a:solidFill>
                <a:latin typeface="Arial" panose="020B0604020202020204" pitchFamily="34" charset="0"/>
                <a:cs typeface="Arial" panose="020B0604020202020204" pitchFamily="34" charset="0"/>
              </a:rPr>
              <a:t>is able to achieve it without assistance but doing so causes the adult significant pain, distress or anxiety;</a:t>
            </a:r>
          </a:p>
          <a:p>
            <a:pPr marL="171450" indent="-171450" fontAlgn="auto">
              <a:spcBef>
                <a:spcPts val="0"/>
              </a:spcBef>
              <a:spcAft>
                <a:spcPts val="0"/>
              </a:spcAft>
              <a:buClr>
                <a:schemeClr val="accent2">
                  <a:lumMod val="75000"/>
                </a:schemeClr>
              </a:buClr>
              <a:buSzPct val="100000"/>
              <a:buFont typeface="Wingdings" panose="05000000000000000000" pitchFamily="2" charset="2"/>
              <a:buChar char="n"/>
              <a:defRPr/>
            </a:pPr>
            <a:r>
              <a:rPr lang="en-GB" sz="1200" dirty="0">
                <a:solidFill>
                  <a:schemeClr val="tx1"/>
                </a:solidFill>
                <a:latin typeface="Arial" panose="020B0604020202020204" pitchFamily="34" charset="0"/>
                <a:cs typeface="Arial" panose="020B0604020202020204" pitchFamily="34" charset="0"/>
              </a:rPr>
              <a:t>is able to achieve it without assistance but doing so endangers or is likely to endanger the health or safety of the adult, or of others; or </a:t>
            </a:r>
          </a:p>
          <a:p>
            <a:pPr marL="171450" indent="-171450" fontAlgn="auto">
              <a:spcBef>
                <a:spcPts val="0"/>
              </a:spcBef>
              <a:spcAft>
                <a:spcPts val="0"/>
              </a:spcAft>
              <a:buClr>
                <a:schemeClr val="accent2">
                  <a:lumMod val="75000"/>
                </a:schemeClr>
              </a:buClr>
              <a:buSzPct val="100000"/>
              <a:buFont typeface="Wingdings" panose="05000000000000000000" pitchFamily="2" charset="2"/>
              <a:buChar char="n"/>
              <a:defRPr/>
            </a:pPr>
            <a:r>
              <a:rPr lang="en-GB" sz="1200" dirty="0">
                <a:solidFill>
                  <a:schemeClr val="tx1"/>
                </a:solidFill>
                <a:latin typeface="Arial" panose="020B0604020202020204" pitchFamily="34" charset="0"/>
                <a:cs typeface="Arial" panose="020B0604020202020204" pitchFamily="34" charset="0"/>
              </a:rPr>
              <a:t>is able to achieve it without assistance but takes significantly longer than would normally be expected.</a:t>
            </a:r>
          </a:p>
          <a:p>
            <a:pPr algn="ctr" fontAlgn="auto">
              <a:spcBef>
                <a:spcPts val="0"/>
              </a:spcBef>
              <a:spcAft>
                <a:spcPts val="0"/>
              </a:spcAft>
              <a:defRPr/>
            </a:pPr>
            <a:endParaRPr lang="en-GB" sz="1200" dirty="0">
              <a:solidFill>
                <a:schemeClr val="tx1"/>
              </a:solidFill>
              <a:latin typeface="Arial" panose="020B0604020202020204" pitchFamily="34" charset="0"/>
              <a:cs typeface="Arial" panose="020B0604020202020204" pitchFamily="34" charset="0"/>
            </a:endParaRPr>
          </a:p>
        </p:txBody>
      </p:sp>
      <p:sp>
        <p:nvSpPr>
          <p:cNvPr id="7" name="Rounded Rectangle 6"/>
          <p:cNvSpPr/>
          <p:nvPr/>
        </p:nvSpPr>
        <p:spPr>
          <a:xfrm>
            <a:off x="4788024" y="836712"/>
            <a:ext cx="4104456" cy="504056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GB" sz="1600" dirty="0" smtClean="0">
                <a:solidFill>
                  <a:schemeClr val="tx1"/>
                </a:solidFill>
                <a:latin typeface="Arial" panose="020B0604020202020204" pitchFamily="34" charset="0"/>
                <a:cs typeface="Arial" panose="020B0604020202020204" pitchFamily="34" charset="0"/>
              </a:rPr>
              <a:t>The</a:t>
            </a:r>
            <a:r>
              <a:rPr lang="en-GB" sz="1600" dirty="0" smtClean="0">
                <a:solidFill>
                  <a:schemeClr val="accent1"/>
                </a:solidFill>
                <a:latin typeface="Arial" panose="020B0604020202020204" pitchFamily="34" charset="0"/>
                <a:cs typeface="Arial" panose="020B0604020202020204" pitchFamily="34" charset="0"/>
              </a:rPr>
              <a:t> </a:t>
            </a:r>
            <a:r>
              <a:rPr lang="en-GB" sz="1600" b="1" dirty="0">
                <a:solidFill>
                  <a:schemeClr val="accent1">
                    <a:lumMod val="75000"/>
                  </a:schemeClr>
                </a:solidFill>
                <a:latin typeface="Arial" panose="020B0604020202020204" pitchFamily="34" charset="0"/>
                <a:cs typeface="Arial" panose="020B0604020202020204" pitchFamily="34" charset="0"/>
              </a:rPr>
              <a:t>specified outcomes</a:t>
            </a:r>
            <a:r>
              <a:rPr lang="en-GB" sz="1600" dirty="0">
                <a:solidFill>
                  <a:schemeClr val="tx1"/>
                </a:solidFill>
                <a:latin typeface="Arial" panose="020B0604020202020204" pitchFamily="34" charset="0"/>
                <a:cs typeface="Arial" panose="020B0604020202020204" pitchFamily="34" charset="0"/>
              </a:rPr>
              <a:t> are:</a:t>
            </a:r>
          </a:p>
          <a:p>
            <a:pPr marL="171450" indent="-171450" fontAlgn="auto">
              <a:spcBef>
                <a:spcPts val="0"/>
              </a:spcBef>
              <a:spcAft>
                <a:spcPts val="0"/>
              </a:spcAft>
              <a:buClr>
                <a:schemeClr val="accent1">
                  <a:lumMod val="75000"/>
                </a:schemeClr>
              </a:buClr>
              <a:buSzPct val="100000"/>
              <a:buFont typeface="Wingdings" panose="05000000000000000000" pitchFamily="2" charset="2"/>
              <a:buChar char="n"/>
              <a:defRPr/>
            </a:pPr>
            <a:r>
              <a:rPr lang="en-GB" sz="1600" dirty="0" smtClean="0">
                <a:solidFill>
                  <a:schemeClr val="tx1"/>
                </a:solidFill>
                <a:latin typeface="Arial" panose="020B0604020202020204" pitchFamily="34" charset="0"/>
                <a:cs typeface="Arial" panose="020B0604020202020204" pitchFamily="34" charset="0"/>
              </a:rPr>
              <a:t> </a:t>
            </a:r>
            <a:r>
              <a:rPr lang="en-GB" sz="1600" dirty="0">
                <a:solidFill>
                  <a:schemeClr val="tx1"/>
                </a:solidFill>
                <a:latin typeface="Arial" panose="020B0604020202020204" pitchFamily="34" charset="0"/>
                <a:cs typeface="Arial" panose="020B0604020202020204" pitchFamily="34" charset="0"/>
              </a:rPr>
              <a:t>Managing and maintaining nutrition</a:t>
            </a:r>
          </a:p>
          <a:p>
            <a:pPr marL="171450" indent="-171450" fontAlgn="auto">
              <a:spcBef>
                <a:spcPts val="0"/>
              </a:spcBef>
              <a:spcAft>
                <a:spcPts val="0"/>
              </a:spcAft>
              <a:buClr>
                <a:schemeClr val="accent1">
                  <a:lumMod val="75000"/>
                </a:schemeClr>
              </a:buClr>
              <a:buSzPct val="100000"/>
              <a:buFont typeface="Wingdings" panose="05000000000000000000" pitchFamily="2" charset="2"/>
              <a:buChar char="n"/>
              <a:defRPr/>
            </a:pPr>
            <a:r>
              <a:rPr lang="en-GB" sz="1600" dirty="0">
                <a:solidFill>
                  <a:schemeClr val="tx1"/>
                </a:solidFill>
                <a:latin typeface="Arial" panose="020B0604020202020204" pitchFamily="34" charset="0"/>
                <a:cs typeface="Arial" panose="020B0604020202020204" pitchFamily="34" charset="0"/>
              </a:rPr>
              <a:t> Maintaining personal hygiene</a:t>
            </a:r>
          </a:p>
          <a:p>
            <a:pPr marL="171450" indent="-171450" fontAlgn="auto">
              <a:spcBef>
                <a:spcPts val="0"/>
              </a:spcBef>
              <a:spcAft>
                <a:spcPts val="0"/>
              </a:spcAft>
              <a:buClr>
                <a:schemeClr val="accent1">
                  <a:lumMod val="75000"/>
                </a:schemeClr>
              </a:buClr>
              <a:buSzPct val="100000"/>
              <a:buFont typeface="Wingdings" panose="05000000000000000000" pitchFamily="2" charset="2"/>
              <a:buChar char="n"/>
              <a:defRPr/>
            </a:pPr>
            <a:r>
              <a:rPr lang="en-GB" sz="1600" dirty="0">
                <a:solidFill>
                  <a:schemeClr val="tx1"/>
                </a:solidFill>
                <a:latin typeface="Arial" panose="020B0604020202020204" pitchFamily="34" charset="0"/>
                <a:cs typeface="Arial" panose="020B0604020202020204" pitchFamily="34" charset="0"/>
              </a:rPr>
              <a:t> Managing toilet needs</a:t>
            </a:r>
          </a:p>
          <a:p>
            <a:pPr marL="171450" indent="-171450" fontAlgn="auto">
              <a:spcBef>
                <a:spcPts val="0"/>
              </a:spcBef>
              <a:spcAft>
                <a:spcPts val="0"/>
              </a:spcAft>
              <a:buClr>
                <a:schemeClr val="accent1">
                  <a:lumMod val="75000"/>
                </a:schemeClr>
              </a:buClr>
              <a:buSzPct val="100000"/>
              <a:buFont typeface="Wingdings" panose="05000000000000000000" pitchFamily="2" charset="2"/>
              <a:buChar char="n"/>
              <a:defRPr/>
            </a:pPr>
            <a:r>
              <a:rPr lang="en-GB" sz="1600" dirty="0">
                <a:solidFill>
                  <a:schemeClr val="tx1"/>
                </a:solidFill>
                <a:latin typeface="Arial" panose="020B0604020202020204" pitchFamily="34" charset="0"/>
                <a:cs typeface="Arial" panose="020B0604020202020204" pitchFamily="34" charset="0"/>
              </a:rPr>
              <a:t> Being appropriately clothed</a:t>
            </a:r>
          </a:p>
          <a:p>
            <a:pPr marL="171450" indent="-171450" fontAlgn="auto">
              <a:spcBef>
                <a:spcPts val="0"/>
              </a:spcBef>
              <a:spcAft>
                <a:spcPts val="0"/>
              </a:spcAft>
              <a:buClr>
                <a:schemeClr val="accent1">
                  <a:lumMod val="75000"/>
                </a:schemeClr>
              </a:buClr>
              <a:buSzPct val="100000"/>
              <a:buFont typeface="Wingdings" panose="05000000000000000000" pitchFamily="2" charset="2"/>
              <a:buChar char="n"/>
              <a:defRPr/>
            </a:pPr>
            <a:r>
              <a:rPr lang="en-GB" sz="1600" dirty="0">
                <a:solidFill>
                  <a:schemeClr val="tx1"/>
                </a:solidFill>
                <a:latin typeface="Arial" panose="020B0604020202020204" pitchFamily="34" charset="0"/>
                <a:cs typeface="Arial" panose="020B0604020202020204" pitchFamily="34" charset="0"/>
              </a:rPr>
              <a:t> Being able to make use of the home safely</a:t>
            </a:r>
          </a:p>
          <a:p>
            <a:pPr marL="171450" indent="-171450" fontAlgn="auto">
              <a:spcBef>
                <a:spcPts val="0"/>
              </a:spcBef>
              <a:spcAft>
                <a:spcPts val="0"/>
              </a:spcAft>
              <a:buClr>
                <a:schemeClr val="accent1">
                  <a:lumMod val="75000"/>
                </a:schemeClr>
              </a:buClr>
              <a:buSzPct val="100000"/>
              <a:buFont typeface="Wingdings" panose="05000000000000000000" pitchFamily="2" charset="2"/>
              <a:buChar char="n"/>
              <a:defRPr/>
            </a:pPr>
            <a:r>
              <a:rPr lang="en-GB" sz="1600" dirty="0">
                <a:solidFill>
                  <a:schemeClr val="tx1"/>
                </a:solidFill>
                <a:latin typeface="Arial" panose="020B0604020202020204" pitchFamily="34" charset="0"/>
                <a:cs typeface="Arial" panose="020B0604020202020204" pitchFamily="34" charset="0"/>
              </a:rPr>
              <a:t> Maintaining a habitable home environment</a:t>
            </a:r>
          </a:p>
          <a:p>
            <a:pPr marL="171450" indent="-171450" fontAlgn="auto">
              <a:spcBef>
                <a:spcPts val="0"/>
              </a:spcBef>
              <a:spcAft>
                <a:spcPts val="0"/>
              </a:spcAft>
              <a:buClr>
                <a:schemeClr val="accent1">
                  <a:lumMod val="75000"/>
                </a:schemeClr>
              </a:buClr>
              <a:buSzPct val="100000"/>
              <a:buFont typeface="Wingdings" panose="05000000000000000000" pitchFamily="2" charset="2"/>
              <a:buChar char="n"/>
              <a:defRPr/>
            </a:pPr>
            <a:r>
              <a:rPr lang="en-GB" sz="1600" dirty="0">
                <a:solidFill>
                  <a:schemeClr val="tx1"/>
                </a:solidFill>
                <a:latin typeface="Arial" panose="020B0604020202020204" pitchFamily="34" charset="0"/>
                <a:cs typeface="Arial" panose="020B0604020202020204" pitchFamily="34" charset="0"/>
              </a:rPr>
              <a:t> Developing and maintaining family or other  personal relationships</a:t>
            </a:r>
          </a:p>
          <a:p>
            <a:pPr marL="171450" indent="-171450" fontAlgn="auto">
              <a:spcBef>
                <a:spcPts val="0"/>
              </a:spcBef>
              <a:spcAft>
                <a:spcPts val="0"/>
              </a:spcAft>
              <a:buClr>
                <a:schemeClr val="accent1">
                  <a:lumMod val="75000"/>
                </a:schemeClr>
              </a:buClr>
              <a:buSzPct val="100000"/>
              <a:buFont typeface="Wingdings" panose="05000000000000000000" pitchFamily="2" charset="2"/>
              <a:buChar char="n"/>
              <a:defRPr/>
            </a:pPr>
            <a:r>
              <a:rPr lang="en-GB" sz="1600" dirty="0">
                <a:solidFill>
                  <a:schemeClr val="tx1"/>
                </a:solidFill>
                <a:latin typeface="Arial" panose="020B0604020202020204" pitchFamily="34" charset="0"/>
                <a:cs typeface="Arial" panose="020B0604020202020204" pitchFamily="34" charset="0"/>
              </a:rPr>
              <a:t>  Accessing and engaging in work, training, education or volunteering</a:t>
            </a:r>
          </a:p>
          <a:p>
            <a:pPr marL="171450" indent="-171450" fontAlgn="auto">
              <a:spcBef>
                <a:spcPts val="0"/>
              </a:spcBef>
              <a:spcAft>
                <a:spcPts val="0"/>
              </a:spcAft>
              <a:buClr>
                <a:schemeClr val="accent1">
                  <a:lumMod val="75000"/>
                </a:schemeClr>
              </a:buClr>
              <a:buSzPct val="100000"/>
              <a:buFont typeface="Wingdings" panose="05000000000000000000" pitchFamily="2" charset="2"/>
              <a:buChar char="n"/>
              <a:defRPr/>
            </a:pPr>
            <a:r>
              <a:rPr lang="en-GB" sz="1600" dirty="0">
                <a:solidFill>
                  <a:schemeClr val="tx1"/>
                </a:solidFill>
                <a:latin typeface="Arial" panose="020B0604020202020204" pitchFamily="34" charset="0"/>
                <a:cs typeface="Arial" panose="020B0604020202020204" pitchFamily="34" charset="0"/>
              </a:rPr>
              <a:t> M</a:t>
            </a:r>
            <a:r>
              <a:rPr lang="en-GB" sz="1600" dirty="0">
                <a:solidFill>
                  <a:schemeClr val="tx1">
                    <a:lumMod val="95000"/>
                    <a:lumOff val="5000"/>
                  </a:schemeClr>
                </a:solidFill>
                <a:latin typeface="Arial" panose="020B0604020202020204" pitchFamily="34" charset="0"/>
                <a:cs typeface="Arial" panose="020B0604020202020204" pitchFamily="34" charset="0"/>
              </a:rPr>
              <a:t>aking use of necessary facilities or services in the local community including public transport and recreational facilities or services </a:t>
            </a:r>
          </a:p>
          <a:p>
            <a:pPr marL="171450" indent="-171450" fontAlgn="auto">
              <a:spcBef>
                <a:spcPts val="0"/>
              </a:spcBef>
              <a:spcAft>
                <a:spcPts val="0"/>
              </a:spcAft>
              <a:buClr>
                <a:schemeClr val="accent1">
                  <a:lumMod val="75000"/>
                </a:schemeClr>
              </a:buClr>
              <a:buSzPct val="100000"/>
              <a:buFont typeface="Wingdings" panose="05000000000000000000" pitchFamily="2" charset="2"/>
              <a:buChar char="n"/>
              <a:defRPr/>
            </a:pPr>
            <a:r>
              <a:rPr lang="en-GB" sz="1600" dirty="0">
                <a:solidFill>
                  <a:schemeClr val="tx1">
                    <a:lumMod val="95000"/>
                    <a:lumOff val="5000"/>
                  </a:schemeClr>
                </a:solidFill>
                <a:latin typeface="Arial" panose="020B0604020202020204" pitchFamily="34" charset="0"/>
                <a:cs typeface="Arial" panose="020B0604020202020204" pitchFamily="34" charset="0"/>
              </a:rPr>
              <a:t>Carrying out any caring responsibilities the </a:t>
            </a:r>
            <a:r>
              <a:rPr lang="en-GB" sz="1600" dirty="0">
                <a:solidFill>
                  <a:schemeClr val="tx1"/>
                </a:solidFill>
                <a:latin typeface="Arial" panose="020B0604020202020204" pitchFamily="34" charset="0"/>
                <a:cs typeface="Arial" panose="020B0604020202020204" pitchFamily="34" charset="0"/>
              </a:rPr>
              <a:t>adult has for a child</a:t>
            </a:r>
          </a:p>
        </p:txBody>
      </p:sp>
      <p:cxnSp>
        <p:nvCxnSpPr>
          <p:cNvPr id="44" name="Elbow Connector 43"/>
          <p:cNvCxnSpPr/>
          <p:nvPr/>
        </p:nvCxnSpPr>
        <p:spPr>
          <a:xfrm flipV="1">
            <a:off x="4212779" y="1124744"/>
            <a:ext cx="503237" cy="1331913"/>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3" name="Elbow Connector 52"/>
          <p:cNvCxnSpPr/>
          <p:nvPr/>
        </p:nvCxnSpPr>
        <p:spPr>
          <a:xfrm rot="5400000">
            <a:off x="-306448" y="2997510"/>
            <a:ext cx="1781547" cy="377577"/>
          </a:xfrm>
          <a:prstGeom prst="bentConnector3">
            <a:avLst>
              <a:gd name="adj1" fmla="val 50000"/>
            </a:avLst>
          </a:prstGeom>
          <a:ln>
            <a:tailEnd type="arrow"/>
          </a:ln>
        </p:spPr>
        <p:style>
          <a:lnRef idx="2">
            <a:schemeClr val="accent2"/>
          </a:lnRef>
          <a:fillRef idx="0">
            <a:schemeClr val="accent2"/>
          </a:fillRef>
          <a:effectRef idx="1">
            <a:schemeClr val="accent2"/>
          </a:effectRef>
          <a:fontRef idx="minor">
            <a:schemeClr val="tx1"/>
          </a:fontRef>
        </p:style>
      </p:cxnSp>
      <p:sp>
        <p:nvSpPr>
          <p:cNvPr id="25609" name="Slide Number Placeholder 2"/>
          <p:cNvSpPr>
            <a:spLocks noGrp="1"/>
          </p:cNvSpPr>
          <p:nvPr>
            <p:ph type="sldNum" sz="quarter" idx="4294967295"/>
          </p:nvPr>
        </p:nvSpPr>
        <p:spPr bwMode="auto">
          <a:xfrm>
            <a:off x="6553200" y="6356350"/>
            <a:ext cx="2133600"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7D3F6F56-5381-4338-A7E2-A7D3F8A7DCDF}" type="slidenum">
              <a:rPr lang="en-GB" smtClean="0"/>
              <a:pPr fontAlgn="base">
                <a:spcBef>
                  <a:spcPct val="0"/>
                </a:spcBef>
                <a:spcAft>
                  <a:spcPct val="0"/>
                </a:spcAft>
                <a:defRPr/>
              </a:pPr>
              <a:t>18</a:t>
            </a:fld>
            <a:endParaRPr lang="en-GB" smtClean="0"/>
          </a:p>
        </p:txBody>
      </p:sp>
      <p:sp>
        <p:nvSpPr>
          <p:cNvPr id="25610" name="Title 1"/>
          <p:cNvSpPr>
            <a:spLocks noGrp="1"/>
          </p:cNvSpPr>
          <p:nvPr>
            <p:ph type="title"/>
          </p:nvPr>
        </p:nvSpPr>
        <p:spPr bwMode="auto">
          <a:xfrm>
            <a:off x="179388" y="188913"/>
            <a:ext cx="6337300" cy="1008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GB" altLang="en-US" sz="2800" b="1" dirty="0" smtClean="0">
                <a:solidFill>
                  <a:srgbClr val="A1006B"/>
                </a:solidFill>
                <a:latin typeface="Arial" pitchFamily="34" charset="0"/>
                <a:cs typeface="Arial" pitchFamily="34" charset="0"/>
              </a:rPr>
              <a:t>Eligibility threshold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wipe(down)">
                                      <p:cBhvr>
                                        <p:cTn id="7" dur="580">
                                          <p:stCondLst>
                                            <p:cond delay="0"/>
                                          </p:stCondLst>
                                        </p:cTn>
                                        <p:tgtEl>
                                          <p:spTgt spid="4">
                                            <p:txEl>
                                              <p:pRg st="3" end="3"/>
                                            </p:txEl>
                                          </p:spTgt>
                                        </p:tgtEl>
                                      </p:cBhvr>
                                    </p:animEffect>
                                    <p:anim calcmode="lin" valueType="num">
                                      <p:cBhvr>
                                        <p:cTn id="8" dur="1822" tmFilter="0,0; 0.14,0.36; 0.43,0.73; 0.71,0.91; 1.0,1.0">
                                          <p:stCondLst>
                                            <p:cond delay="0"/>
                                          </p:stCondLst>
                                        </p:cTn>
                                        <p:tgtEl>
                                          <p:spTgt spid="4">
                                            <p:txEl>
                                              <p:pRg st="3" end="3"/>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3" end="3"/>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3" end="3"/>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3" end="3"/>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3" end="3"/>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3" end="3"/>
                                            </p:txEl>
                                          </p:spTgt>
                                        </p:tgtEl>
                                      </p:cBhvr>
                                      <p:to x="100000" y="60000"/>
                                    </p:animScale>
                                    <p:animScale>
                                      <p:cBhvr>
                                        <p:cTn id="14" dur="166" decel="50000">
                                          <p:stCondLst>
                                            <p:cond delay="676"/>
                                          </p:stCondLst>
                                        </p:cTn>
                                        <p:tgtEl>
                                          <p:spTgt spid="4">
                                            <p:txEl>
                                              <p:pRg st="3" end="3"/>
                                            </p:txEl>
                                          </p:spTgt>
                                        </p:tgtEl>
                                      </p:cBhvr>
                                      <p:to x="100000" y="100000"/>
                                    </p:animScale>
                                    <p:animScale>
                                      <p:cBhvr>
                                        <p:cTn id="15" dur="26">
                                          <p:stCondLst>
                                            <p:cond delay="1312"/>
                                          </p:stCondLst>
                                        </p:cTn>
                                        <p:tgtEl>
                                          <p:spTgt spid="4">
                                            <p:txEl>
                                              <p:pRg st="3" end="3"/>
                                            </p:txEl>
                                          </p:spTgt>
                                        </p:tgtEl>
                                      </p:cBhvr>
                                      <p:to x="100000" y="80000"/>
                                    </p:animScale>
                                    <p:animScale>
                                      <p:cBhvr>
                                        <p:cTn id="16" dur="166" decel="50000">
                                          <p:stCondLst>
                                            <p:cond delay="1338"/>
                                          </p:stCondLst>
                                        </p:cTn>
                                        <p:tgtEl>
                                          <p:spTgt spid="4">
                                            <p:txEl>
                                              <p:pRg st="3" end="3"/>
                                            </p:txEl>
                                          </p:spTgt>
                                        </p:tgtEl>
                                      </p:cBhvr>
                                      <p:to x="100000" y="100000"/>
                                    </p:animScale>
                                    <p:animScale>
                                      <p:cBhvr>
                                        <p:cTn id="17" dur="26">
                                          <p:stCondLst>
                                            <p:cond delay="1642"/>
                                          </p:stCondLst>
                                        </p:cTn>
                                        <p:tgtEl>
                                          <p:spTgt spid="4">
                                            <p:txEl>
                                              <p:pRg st="3" end="3"/>
                                            </p:txEl>
                                          </p:spTgt>
                                        </p:tgtEl>
                                      </p:cBhvr>
                                      <p:to x="100000" y="90000"/>
                                    </p:animScale>
                                    <p:animScale>
                                      <p:cBhvr>
                                        <p:cTn id="18" dur="166" decel="50000">
                                          <p:stCondLst>
                                            <p:cond delay="1668"/>
                                          </p:stCondLst>
                                        </p:cTn>
                                        <p:tgtEl>
                                          <p:spTgt spid="4">
                                            <p:txEl>
                                              <p:pRg st="3" end="3"/>
                                            </p:txEl>
                                          </p:spTgt>
                                        </p:tgtEl>
                                      </p:cBhvr>
                                      <p:to x="100000" y="100000"/>
                                    </p:animScale>
                                    <p:animScale>
                                      <p:cBhvr>
                                        <p:cTn id="19" dur="26">
                                          <p:stCondLst>
                                            <p:cond delay="1808"/>
                                          </p:stCondLst>
                                        </p:cTn>
                                        <p:tgtEl>
                                          <p:spTgt spid="4">
                                            <p:txEl>
                                              <p:pRg st="3" end="3"/>
                                            </p:txEl>
                                          </p:spTgt>
                                        </p:tgtEl>
                                      </p:cBhvr>
                                      <p:to x="100000" y="95000"/>
                                    </p:animScale>
                                    <p:animScale>
                                      <p:cBhvr>
                                        <p:cTn id="20" dur="166" decel="50000">
                                          <p:stCondLst>
                                            <p:cond delay="1834"/>
                                          </p:stCondLst>
                                        </p:cTn>
                                        <p:tgtEl>
                                          <p:spTgt spid="4">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
          <p:cNvSpPr>
            <a:spLocks noGrp="1"/>
          </p:cNvSpPr>
          <p:nvPr>
            <p:ph type="title"/>
          </p:nvPr>
        </p:nvSpPr>
        <p:spPr bwMode="auto">
          <a:xfrm>
            <a:off x="179388" y="260698"/>
            <a:ext cx="6337300" cy="1008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b="1" dirty="0" smtClean="0">
                <a:solidFill>
                  <a:srgbClr val="A1006B"/>
                </a:solidFill>
              </a:rPr>
              <a:t>National carers eligibility framework</a:t>
            </a:r>
          </a:p>
        </p:txBody>
      </p:sp>
      <p:sp>
        <p:nvSpPr>
          <p:cNvPr id="21507" name="Content Placeholder 3"/>
          <p:cNvSpPr>
            <a:spLocks noGrp="1"/>
          </p:cNvSpPr>
          <p:nvPr>
            <p:ph idx="4294967295"/>
          </p:nvPr>
        </p:nvSpPr>
        <p:spPr bwMode="auto">
          <a:xfrm>
            <a:off x="395536" y="1340768"/>
            <a:ext cx="8229600" cy="4525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480"/>
              </a:spcBef>
              <a:spcAft>
                <a:spcPts val="0"/>
              </a:spcAft>
              <a:buFont typeface="Wingdings" panose="05000000000000000000" pitchFamily="2" charset="2"/>
              <a:buChar char="§"/>
            </a:pPr>
            <a:r>
              <a:rPr lang="en-GB" sz="2000" dirty="0">
                <a:latin typeface="Arial" panose="020B0604020202020204" pitchFamily="34" charset="0"/>
                <a:cs typeface="Arial" panose="020B0604020202020204" pitchFamily="34" charset="0"/>
              </a:rPr>
              <a:t>After completion of the assessment process, the local authority will determine whether the </a:t>
            </a:r>
            <a:r>
              <a:rPr lang="en-GB" sz="2000" dirty="0" smtClean="0">
                <a:latin typeface="Arial" panose="020B0604020202020204" pitchFamily="34" charset="0"/>
                <a:cs typeface="Arial" panose="020B0604020202020204" pitchFamily="34" charset="0"/>
              </a:rPr>
              <a:t>carer has </a:t>
            </a:r>
            <a:r>
              <a:rPr lang="en-GB" sz="2000" b="1" dirty="0">
                <a:latin typeface="Arial" panose="020B0604020202020204" pitchFamily="34" charset="0"/>
                <a:cs typeface="Arial" panose="020B0604020202020204" pitchFamily="34" charset="0"/>
              </a:rPr>
              <a:t>eligible </a:t>
            </a:r>
            <a:r>
              <a:rPr lang="en-GB" sz="2000" b="1" dirty="0" smtClean="0">
                <a:latin typeface="Arial" panose="020B0604020202020204" pitchFamily="34" charset="0"/>
                <a:cs typeface="Arial" panose="020B0604020202020204" pitchFamily="34" charset="0"/>
              </a:rPr>
              <a:t>needs</a:t>
            </a:r>
          </a:p>
          <a:p>
            <a:pPr eaLnBrk="1" hangingPunct="1">
              <a:spcBef>
                <a:spcPts val="480"/>
              </a:spcBef>
              <a:spcAft>
                <a:spcPts val="0"/>
              </a:spcAft>
              <a:buFont typeface="Wingdings" panose="05000000000000000000" pitchFamily="2" charset="2"/>
              <a:buChar char="§"/>
            </a:pPr>
            <a:r>
              <a:rPr lang="en-GB" sz="2000" dirty="0">
                <a:latin typeface="Arial" panose="020B0604020202020204" pitchFamily="34" charset="0"/>
                <a:cs typeface="Arial" panose="020B0604020202020204" pitchFamily="34" charset="0"/>
              </a:rPr>
              <a:t>Carers can be eligible for support in their own </a:t>
            </a:r>
            <a:r>
              <a:rPr lang="en-GB" sz="2000" dirty="0" smtClean="0">
                <a:latin typeface="Arial" panose="020B0604020202020204" pitchFamily="34" charset="0"/>
                <a:cs typeface="Arial" panose="020B0604020202020204" pitchFamily="34" charset="0"/>
              </a:rPr>
              <a:t>right </a:t>
            </a:r>
          </a:p>
          <a:p>
            <a:pPr eaLnBrk="1" hangingPunct="1">
              <a:spcBef>
                <a:spcPts val="480"/>
              </a:spcBef>
              <a:spcAft>
                <a:spcPts val="0"/>
              </a:spcAft>
              <a:buFont typeface="Wingdings" panose="05000000000000000000" pitchFamily="2" charset="2"/>
              <a:buChar char="§"/>
            </a:pPr>
            <a:r>
              <a:rPr lang="en-GB" sz="2000" dirty="0" smtClean="0">
                <a:latin typeface="Arial" panose="020B0604020202020204" pitchFamily="34" charset="0"/>
                <a:cs typeface="Arial" panose="020B0604020202020204" pitchFamily="34" charset="0"/>
              </a:rPr>
              <a:t>The </a:t>
            </a:r>
            <a:r>
              <a:rPr lang="en-GB" sz="2000" dirty="0">
                <a:latin typeface="Arial" panose="020B0604020202020204" pitchFamily="34" charset="0"/>
                <a:cs typeface="Arial" panose="020B0604020202020204" pitchFamily="34" charset="0"/>
              </a:rPr>
              <a:t>Act introduces </a:t>
            </a:r>
            <a:r>
              <a:rPr lang="en-GB" sz="2000" dirty="0" smtClean="0">
                <a:latin typeface="Arial" panose="020B0604020202020204" pitchFamily="34" charset="0"/>
                <a:cs typeface="Arial" panose="020B0604020202020204" pitchFamily="34" charset="0"/>
              </a:rPr>
              <a:t>a national carers’ eligibility threshold: </a:t>
            </a:r>
            <a:endParaRPr lang="en-GB" altLang="en-US" sz="2000" dirty="0" smtClean="0">
              <a:latin typeface="Arial" pitchFamily="34" charset="0"/>
              <a:cs typeface="Arial" pitchFamily="34" charset="0"/>
            </a:endParaRPr>
          </a:p>
          <a:p>
            <a:pPr lvl="1" eaLnBrk="1" hangingPunct="1">
              <a:buFont typeface="Wingdings" panose="05000000000000000000" pitchFamily="2" charset="2"/>
              <a:buChar char="§"/>
            </a:pPr>
            <a:r>
              <a:rPr lang="en-GB" sz="2000" dirty="0" smtClean="0">
                <a:latin typeface="Arial" panose="020B0604020202020204" pitchFamily="34" charset="0"/>
                <a:cs typeface="Arial" panose="020B0604020202020204" pitchFamily="34" charset="0"/>
              </a:rPr>
              <a:t>whether the carer’s needs are due to providing </a:t>
            </a:r>
            <a:r>
              <a:rPr lang="en-GB" sz="2000" b="1" dirty="0" smtClean="0">
                <a:latin typeface="Arial" panose="020B0604020202020204" pitchFamily="34" charset="0"/>
                <a:cs typeface="Arial" panose="020B0604020202020204" pitchFamily="34" charset="0"/>
              </a:rPr>
              <a:t>necessary</a:t>
            </a:r>
            <a:r>
              <a:rPr lang="en-GB" sz="2000" dirty="0" smtClean="0">
                <a:latin typeface="Arial" panose="020B0604020202020204" pitchFamily="34" charset="0"/>
                <a:cs typeface="Arial" panose="020B0604020202020204" pitchFamily="34" charset="0"/>
              </a:rPr>
              <a:t> care for an adult</a:t>
            </a:r>
          </a:p>
          <a:p>
            <a:pPr lvl="1" eaLnBrk="1" hangingPunct="1">
              <a:buFont typeface="Wingdings" panose="05000000000000000000" pitchFamily="2" charset="2"/>
              <a:buChar char="§"/>
            </a:pPr>
            <a:r>
              <a:rPr lang="en-GB" sz="2000" dirty="0">
                <a:latin typeface="Arial" panose="020B0604020202020204" pitchFamily="34" charset="0"/>
                <a:cs typeface="Arial" panose="020B0604020202020204" pitchFamily="34" charset="0"/>
              </a:rPr>
              <a:t>w</a:t>
            </a:r>
            <a:r>
              <a:rPr lang="en-GB" sz="2000" dirty="0" smtClean="0">
                <a:latin typeface="Arial" panose="020B0604020202020204" pitchFamily="34" charset="0"/>
                <a:cs typeface="Arial" panose="020B0604020202020204" pitchFamily="34" charset="0"/>
              </a:rPr>
              <a:t>hether those </a:t>
            </a:r>
            <a:r>
              <a:rPr lang="en-GB" sz="2000" dirty="0">
                <a:latin typeface="Arial" panose="020B0604020202020204" pitchFamily="34" charset="0"/>
                <a:cs typeface="Arial" panose="020B0604020202020204" pitchFamily="34" charset="0"/>
              </a:rPr>
              <a:t>needs </a:t>
            </a:r>
            <a:r>
              <a:rPr lang="en-GB" sz="2000" dirty="0" smtClean="0">
                <a:latin typeface="Arial" panose="020B0604020202020204" pitchFamily="34" charset="0"/>
                <a:cs typeface="Arial" panose="020B0604020202020204" pitchFamily="34" charset="0"/>
              </a:rPr>
              <a:t>puts the carer’s health at risk </a:t>
            </a:r>
            <a:r>
              <a:rPr lang="en-GB" sz="2000" b="1" dirty="0" smtClean="0">
                <a:latin typeface="Arial" panose="020B0604020202020204" pitchFamily="34" charset="0"/>
                <a:cs typeface="Arial" panose="020B0604020202020204" pitchFamily="34" charset="0"/>
              </a:rPr>
              <a:t>or</a:t>
            </a:r>
            <a:r>
              <a:rPr lang="en-GB" sz="2000" dirty="0" smtClean="0">
                <a:latin typeface="Arial" panose="020B0604020202020204" pitchFamily="34" charset="0"/>
                <a:cs typeface="Arial" panose="020B0604020202020204" pitchFamily="34" charset="0"/>
              </a:rPr>
              <a:t> means </a:t>
            </a:r>
            <a:r>
              <a:rPr lang="en-GB" sz="2000" dirty="0">
                <a:latin typeface="Arial" panose="020B0604020202020204" pitchFamily="34" charset="0"/>
                <a:cs typeface="Arial" panose="020B0604020202020204" pitchFamily="34" charset="0"/>
              </a:rPr>
              <a:t>that they are unable to achieve </a:t>
            </a:r>
            <a:r>
              <a:rPr lang="en-GB" sz="2000" dirty="0" smtClean="0">
                <a:latin typeface="Arial" panose="020B0604020202020204" pitchFamily="34" charset="0"/>
                <a:cs typeface="Arial" panose="020B0604020202020204" pitchFamily="34" charset="0"/>
              </a:rPr>
              <a:t>specified outcomes; </a:t>
            </a:r>
            <a:r>
              <a:rPr lang="en-GB" sz="2000" b="1" dirty="0" smtClean="0">
                <a:latin typeface="Arial" panose="020B0604020202020204" pitchFamily="34" charset="0"/>
                <a:cs typeface="Arial" panose="020B0604020202020204" pitchFamily="34" charset="0"/>
              </a:rPr>
              <a:t>and </a:t>
            </a:r>
            <a:endParaRPr lang="en-GB" altLang="en-US" sz="2000" b="1" dirty="0">
              <a:latin typeface="Arial" pitchFamily="34" charset="0"/>
              <a:cs typeface="Arial" pitchFamily="34" charset="0"/>
            </a:endParaRPr>
          </a:p>
          <a:p>
            <a:pPr lvl="1" eaLnBrk="1" hangingPunct="1">
              <a:buFont typeface="Wingdings" panose="05000000000000000000" pitchFamily="2" charset="2"/>
              <a:buChar char="§"/>
            </a:pPr>
            <a:r>
              <a:rPr lang="en-GB" sz="2000" dirty="0">
                <a:latin typeface="Arial" panose="020B0604020202020204" pitchFamily="34" charset="0"/>
                <a:cs typeface="Arial" panose="020B0604020202020204" pitchFamily="34" charset="0"/>
              </a:rPr>
              <a:t>as a consequence </a:t>
            </a:r>
            <a:r>
              <a:rPr lang="en-GB" sz="2000" dirty="0" smtClean="0">
                <a:latin typeface="Arial" panose="020B0604020202020204" pitchFamily="34" charset="0"/>
                <a:cs typeface="Arial" panose="020B0604020202020204" pitchFamily="34" charset="0"/>
              </a:rPr>
              <a:t>there is, or is likely to be, </a:t>
            </a:r>
            <a:r>
              <a:rPr lang="en-GB" sz="2000" dirty="0">
                <a:latin typeface="Arial" panose="020B0604020202020204" pitchFamily="34" charset="0"/>
                <a:cs typeface="Arial" panose="020B0604020202020204" pitchFamily="34" charset="0"/>
              </a:rPr>
              <a:t>a significant impact on their </a:t>
            </a:r>
            <a:r>
              <a:rPr lang="en-GB" sz="2000" dirty="0" smtClean="0">
                <a:latin typeface="Arial" panose="020B0604020202020204" pitchFamily="34" charset="0"/>
                <a:cs typeface="Arial" panose="020B0604020202020204" pitchFamily="34" charset="0"/>
              </a:rPr>
              <a:t>wellbeing</a:t>
            </a:r>
            <a:endParaRPr lang="en-GB" altLang="en-US" sz="2000" dirty="0">
              <a:latin typeface="Arial" pitchFamily="34" charset="0"/>
              <a:cs typeface="Arial" pitchFamily="34" charset="0"/>
            </a:endParaRPr>
          </a:p>
          <a:p>
            <a:pPr eaLnBrk="1" hangingPunct="1">
              <a:spcBef>
                <a:spcPts val="480"/>
              </a:spcBef>
              <a:buFont typeface="Wingdings" panose="05000000000000000000" pitchFamily="2" charset="2"/>
              <a:buChar char="§"/>
            </a:pPr>
            <a:r>
              <a:rPr lang="en-GB" altLang="en-US" sz="2000" dirty="0" smtClean="0">
                <a:latin typeface="Arial" pitchFamily="34" charset="0"/>
                <a:cs typeface="Arial" pitchFamily="34" charset="0"/>
              </a:rPr>
              <a:t>Local authorities can also decide to meet carers’ needs that are not deemed to be eligible if they chose to do so</a:t>
            </a:r>
          </a:p>
        </p:txBody>
      </p:sp>
      <p:sp>
        <p:nvSpPr>
          <p:cNvPr id="21508" name="Slide Number Placeholder 1"/>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07B74AF2-54A4-4EF9-9D3D-EA063BA5D9F4}" type="slidenum">
              <a:rPr lang="en-GB" altLang="en-US" smtClean="0"/>
              <a:pPr eaLnBrk="1" fontAlgn="base" hangingPunct="1">
                <a:spcBef>
                  <a:spcPct val="0"/>
                </a:spcBef>
                <a:spcAft>
                  <a:spcPct val="0"/>
                </a:spcAft>
              </a:pPr>
              <a:t>19</a:t>
            </a:fld>
            <a:endParaRPr lang="en-GB" altLang="en-US" smtClean="0"/>
          </a:p>
        </p:txBody>
      </p:sp>
    </p:spTree>
    <p:extLst>
      <p:ext uri="{BB962C8B-B14F-4D97-AF65-F5344CB8AC3E}">
        <p14:creationId xmlns:p14="http://schemas.microsoft.com/office/powerpoint/2010/main" val="1439327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animEffect transition="in" filter="fade">
                                      <p:cBhvr>
                                        <p:cTn id="7" dur="500"/>
                                        <p:tgtEl>
                                          <p:spTgt spid="2150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507">
                                            <p:txEl>
                                              <p:pRg st="2" end="2"/>
                                            </p:txEl>
                                          </p:spTgt>
                                        </p:tgtEl>
                                        <p:attrNameLst>
                                          <p:attrName>style.visibility</p:attrName>
                                        </p:attrNameLst>
                                      </p:cBhvr>
                                      <p:to>
                                        <p:strVal val="visible"/>
                                      </p:to>
                                    </p:set>
                                    <p:animEffect transition="in" filter="fade">
                                      <p:cBhvr>
                                        <p:cTn id="12" dur="500"/>
                                        <p:tgtEl>
                                          <p:spTgt spid="21507">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1507">
                                            <p:txEl>
                                              <p:pRg st="3" end="3"/>
                                            </p:txEl>
                                          </p:spTgt>
                                        </p:tgtEl>
                                        <p:attrNameLst>
                                          <p:attrName>style.visibility</p:attrName>
                                        </p:attrNameLst>
                                      </p:cBhvr>
                                      <p:to>
                                        <p:strVal val="visible"/>
                                      </p:to>
                                    </p:set>
                                    <p:animEffect transition="in" filter="fade">
                                      <p:cBhvr>
                                        <p:cTn id="15" dur="500"/>
                                        <p:tgtEl>
                                          <p:spTgt spid="21507">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1507">
                                            <p:txEl>
                                              <p:pRg st="4" end="4"/>
                                            </p:txEl>
                                          </p:spTgt>
                                        </p:tgtEl>
                                        <p:attrNameLst>
                                          <p:attrName>style.visibility</p:attrName>
                                        </p:attrNameLst>
                                      </p:cBhvr>
                                      <p:to>
                                        <p:strVal val="visible"/>
                                      </p:to>
                                    </p:set>
                                    <p:animEffect transition="in" filter="fade">
                                      <p:cBhvr>
                                        <p:cTn id="18" dur="500"/>
                                        <p:tgtEl>
                                          <p:spTgt spid="21507">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1507">
                                            <p:txEl>
                                              <p:pRg st="5" end="5"/>
                                            </p:txEl>
                                          </p:spTgt>
                                        </p:tgtEl>
                                        <p:attrNameLst>
                                          <p:attrName>style.visibility</p:attrName>
                                        </p:attrNameLst>
                                      </p:cBhvr>
                                      <p:to>
                                        <p:strVal val="visible"/>
                                      </p:to>
                                    </p:set>
                                    <p:animEffect transition="in" filter="fade">
                                      <p:cBhvr>
                                        <p:cTn id="21" dur="500"/>
                                        <p:tgtEl>
                                          <p:spTgt spid="21507">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1507">
                                            <p:txEl>
                                              <p:pRg st="6" end="6"/>
                                            </p:txEl>
                                          </p:spTgt>
                                        </p:tgtEl>
                                        <p:attrNameLst>
                                          <p:attrName>style.visibility</p:attrName>
                                        </p:attrNameLst>
                                      </p:cBhvr>
                                      <p:to>
                                        <p:strVal val="visible"/>
                                      </p:to>
                                    </p:set>
                                    <p:animEffect transition="in" filter="fade">
                                      <p:cBhvr>
                                        <p:cTn id="26" dur="500"/>
                                        <p:tgtEl>
                                          <p:spTgt spid="2150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bwMode="auto">
          <a:xfrm>
            <a:off x="322932" y="332706"/>
            <a:ext cx="6337300" cy="1008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b="1" dirty="0" smtClean="0">
                <a:solidFill>
                  <a:srgbClr val="A1006B"/>
                </a:solidFill>
              </a:rPr>
              <a:t>Outline of content</a:t>
            </a:r>
          </a:p>
        </p:txBody>
      </p:sp>
      <p:sp>
        <p:nvSpPr>
          <p:cNvPr id="10243" name="Text Placeholder 2"/>
          <p:cNvSpPr>
            <a:spLocks noGrp="1"/>
          </p:cNvSpPr>
          <p:nvPr>
            <p:ph type="body" sz="quarter" idx="10"/>
          </p:nvPr>
        </p:nvSpPr>
        <p:spPr bwMode="auto">
          <a:xfrm>
            <a:off x="307280" y="1196752"/>
            <a:ext cx="8585200" cy="43926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dirty="0" smtClean="0">
                <a:hlinkClick r:id="rId3" action="ppaction://hlinksldjump"/>
              </a:rPr>
              <a:t>Introduction</a:t>
            </a:r>
            <a:endParaRPr lang="en-GB" altLang="en-US" dirty="0" smtClean="0"/>
          </a:p>
          <a:p>
            <a:pPr eaLnBrk="1" hangingPunct="1"/>
            <a:r>
              <a:rPr lang="en-GB" altLang="en-US" dirty="0" smtClean="0">
                <a:hlinkClick r:id="rId4" action="ppaction://hlinksldjump"/>
              </a:rPr>
              <a:t>Appropriate and proportionate assessment</a:t>
            </a:r>
            <a:endParaRPr lang="en-GB" altLang="en-US" dirty="0" smtClean="0"/>
          </a:p>
          <a:p>
            <a:pPr eaLnBrk="1" hangingPunct="1"/>
            <a:r>
              <a:rPr lang="en-GB" altLang="en-US" dirty="0" smtClean="0">
                <a:hlinkClick r:id="rId5" action="ppaction://hlinksldjump"/>
              </a:rPr>
              <a:t>Preventing needs</a:t>
            </a:r>
            <a:endParaRPr lang="en-GB" altLang="en-US" dirty="0"/>
          </a:p>
          <a:p>
            <a:pPr eaLnBrk="1" hangingPunct="1"/>
            <a:r>
              <a:rPr lang="en-GB" altLang="en-US" dirty="0" smtClean="0">
                <a:hlinkClick r:id="rId6" action="ppaction://hlinksldjump"/>
              </a:rPr>
              <a:t>Taking a holistic, strengths-based approach</a:t>
            </a:r>
            <a:endParaRPr lang="en-GB" altLang="en-US" dirty="0" smtClean="0"/>
          </a:p>
          <a:p>
            <a:pPr eaLnBrk="1" hangingPunct="1"/>
            <a:r>
              <a:rPr lang="en-GB" altLang="en-US" dirty="0" smtClean="0">
                <a:hlinkClick r:id="rId7" action="ppaction://hlinksldjump"/>
              </a:rPr>
              <a:t>Supporting a person’s involvement</a:t>
            </a:r>
            <a:endParaRPr lang="en-GB" altLang="en-US" dirty="0" smtClean="0"/>
          </a:p>
          <a:p>
            <a:pPr eaLnBrk="1" hangingPunct="1"/>
            <a:r>
              <a:rPr lang="en-GB" altLang="en-US" dirty="0" smtClean="0">
                <a:hlinkClick r:id="rId8" action="ppaction://hlinksldjump"/>
              </a:rPr>
              <a:t>Roles, responsibilities and expertise</a:t>
            </a:r>
            <a:endParaRPr lang="en-GB" altLang="en-US" dirty="0" smtClean="0"/>
          </a:p>
          <a:p>
            <a:pPr eaLnBrk="1" hangingPunct="1"/>
            <a:r>
              <a:rPr lang="en-GB" altLang="en-US" dirty="0" smtClean="0">
                <a:hlinkClick r:id="rId9" action="ppaction://hlinksldjump"/>
              </a:rPr>
              <a:t>National eligibility framework</a:t>
            </a:r>
            <a:endParaRPr lang="en-GB" altLang="en-US" dirty="0" smtClean="0"/>
          </a:p>
          <a:p>
            <a:pPr eaLnBrk="1" hangingPunct="1"/>
            <a:r>
              <a:rPr lang="en-GB" altLang="en-US" dirty="0" smtClean="0">
                <a:hlinkClick r:id="rId10" action="ppaction://hlinksldjump"/>
              </a:rPr>
              <a:t>National carers’ eligibility framework</a:t>
            </a:r>
            <a:endParaRPr lang="en-GB" altLang="en-US" dirty="0" smtClean="0"/>
          </a:p>
          <a:p>
            <a:pPr eaLnBrk="1" hangingPunct="1"/>
            <a:r>
              <a:rPr lang="en-GB" altLang="en-US" dirty="0" smtClean="0">
                <a:hlinkClick r:id="rId11" action="ppaction://hlinksldjump"/>
              </a:rPr>
              <a:t>Next steps and informing individuals</a:t>
            </a:r>
            <a:endParaRPr lang="en-GB" altLang="en-US" dirty="0" smtClean="0"/>
          </a:p>
          <a:p>
            <a:pPr eaLnBrk="1" hangingPunct="1"/>
            <a:r>
              <a:rPr lang="en-GB" altLang="en-US" dirty="0" smtClean="0">
                <a:hlinkClick r:id="rId12" action="ppaction://hlinksldjump"/>
              </a:rPr>
              <a:t>Summary</a:t>
            </a:r>
            <a:endParaRPr lang="en-GB" altLang="en-US" dirty="0" smtClean="0"/>
          </a:p>
          <a:p>
            <a:pPr eaLnBrk="1" hangingPunct="1"/>
            <a:endParaRPr lang="en-GB" altLang="en-US" dirty="0" smtClean="0"/>
          </a:p>
        </p:txBody>
      </p:sp>
      <p:sp>
        <p:nvSpPr>
          <p:cNvPr id="10244"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E2434D99-C617-48F4-98E3-8D1DE4451E01}" type="slidenum">
              <a:rPr lang="en-GB" altLang="en-US" smtClean="0"/>
              <a:pPr eaLnBrk="1" fontAlgn="base" hangingPunct="1">
                <a:spcBef>
                  <a:spcPct val="0"/>
                </a:spcBef>
                <a:spcAft>
                  <a:spcPct val="0"/>
                </a:spcAft>
              </a:pPr>
              <a:t>2</a:t>
            </a:fld>
            <a:endParaRPr lang="en-GB" altLang="en-US"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Slide Number Placeholder 2"/>
          <p:cNvSpPr>
            <a:spLocks noGrp="1"/>
          </p:cNvSpPr>
          <p:nvPr>
            <p:ph type="sldNum" sz="quarter" idx="4294967295"/>
          </p:nvPr>
        </p:nvSpPr>
        <p:spPr bwMode="auto">
          <a:xfrm>
            <a:off x="6553200" y="6356350"/>
            <a:ext cx="2133600"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DE435F6E-12DE-4589-A8D0-CE6A630A892A}" type="slidenum">
              <a:rPr lang="en-GB" smtClean="0"/>
              <a:pPr fontAlgn="base">
                <a:spcBef>
                  <a:spcPct val="0"/>
                </a:spcBef>
                <a:spcAft>
                  <a:spcPct val="0"/>
                </a:spcAft>
                <a:defRPr/>
              </a:pPr>
              <a:t>20</a:t>
            </a:fld>
            <a:endParaRPr lang="en-GB" smtClean="0"/>
          </a:p>
        </p:txBody>
      </p:sp>
      <p:sp>
        <p:nvSpPr>
          <p:cNvPr id="22532" name="Title 1"/>
          <p:cNvSpPr>
            <a:spLocks noGrp="1"/>
          </p:cNvSpPr>
          <p:nvPr>
            <p:ph type="title"/>
          </p:nvPr>
        </p:nvSpPr>
        <p:spPr bwMode="auto">
          <a:xfrm>
            <a:off x="179388" y="188913"/>
            <a:ext cx="6337300" cy="1008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GB" altLang="en-US" sz="2800" b="1" dirty="0" smtClean="0">
                <a:solidFill>
                  <a:srgbClr val="A1006B"/>
                </a:solidFill>
                <a:latin typeface="Arial" pitchFamily="34" charset="0"/>
                <a:cs typeface="Arial" pitchFamily="34" charset="0"/>
              </a:rPr>
              <a:t>Interpreting the carers’ eligibility criteria</a:t>
            </a:r>
          </a:p>
        </p:txBody>
      </p:sp>
      <p:sp>
        <p:nvSpPr>
          <p:cNvPr id="8" name="Rounded Rectangle 7"/>
          <p:cNvSpPr/>
          <p:nvPr/>
        </p:nvSpPr>
        <p:spPr>
          <a:xfrm>
            <a:off x="179512" y="1556792"/>
            <a:ext cx="2952750" cy="3888432"/>
          </a:xfrm>
          <a:prstGeom prst="roundRect">
            <a:avLst/>
          </a:prstGeom>
          <a:solidFill>
            <a:schemeClr val="bg1">
              <a:lumMod val="95000"/>
            </a:schemeClr>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GB" sz="1600" dirty="0" smtClean="0">
                <a:solidFill>
                  <a:schemeClr val="tx1"/>
                </a:solidFill>
                <a:latin typeface="Arial" panose="020B0604020202020204" pitchFamily="34" charset="0"/>
                <a:cs typeface="Arial" panose="020B0604020202020204" pitchFamily="34" charset="0"/>
              </a:rPr>
              <a:t>A carer </a:t>
            </a:r>
            <a:r>
              <a:rPr lang="en-GB" sz="1600" dirty="0">
                <a:solidFill>
                  <a:schemeClr val="tx1"/>
                </a:solidFill>
                <a:latin typeface="Arial" panose="020B0604020202020204" pitchFamily="34" charset="0"/>
                <a:cs typeface="Arial" panose="020B0604020202020204" pitchFamily="34" charset="0"/>
              </a:rPr>
              <a:t>meets the eligibility criteria if:</a:t>
            </a:r>
          </a:p>
          <a:p>
            <a:pPr marL="171450" indent="-171450" fontAlgn="auto">
              <a:spcBef>
                <a:spcPts val="0"/>
              </a:spcBef>
              <a:spcAft>
                <a:spcPts val="0"/>
              </a:spcAft>
              <a:buClr>
                <a:schemeClr val="tx1">
                  <a:lumMod val="50000"/>
                  <a:lumOff val="50000"/>
                </a:schemeClr>
              </a:buClr>
              <a:buSzPct val="100000"/>
              <a:buFont typeface="Wingdings" panose="05000000000000000000" pitchFamily="2" charset="2"/>
              <a:buChar char="n"/>
              <a:defRPr/>
            </a:pPr>
            <a:r>
              <a:rPr lang="en-GB" sz="1600" dirty="0">
                <a:solidFill>
                  <a:schemeClr val="tx1"/>
                </a:solidFill>
                <a:latin typeface="Arial" panose="020B0604020202020204" pitchFamily="34" charset="0"/>
                <a:cs typeface="Arial" panose="020B0604020202020204" pitchFamily="34" charset="0"/>
              </a:rPr>
              <a:t>Their needs are caused by </a:t>
            </a:r>
            <a:r>
              <a:rPr lang="en-GB" sz="1600" dirty="0" smtClean="0">
                <a:solidFill>
                  <a:schemeClr val="tx1"/>
                </a:solidFill>
                <a:latin typeface="Arial" panose="020B0604020202020204" pitchFamily="34" charset="0"/>
                <a:cs typeface="Arial" panose="020B0604020202020204" pitchFamily="34" charset="0"/>
              </a:rPr>
              <a:t>providing necessary care for an adult. As </a:t>
            </a:r>
            <a:r>
              <a:rPr lang="en-GB" sz="1600" dirty="0">
                <a:solidFill>
                  <a:schemeClr val="tx1"/>
                </a:solidFill>
                <a:latin typeface="Arial" panose="020B0604020202020204" pitchFamily="34" charset="0"/>
                <a:cs typeface="Arial" panose="020B0604020202020204" pitchFamily="34" charset="0"/>
              </a:rPr>
              <a:t>a </a:t>
            </a:r>
            <a:r>
              <a:rPr lang="en-GB" sz="1600" dirty="0" smtClean="0">
                <a:solidFill>
                  <a:schemeClr val="tx1"/>
                </a:solidFill>
                <a:latin typeface="Arial" panose="020B0604020202020204" pitchFamily="34" charset="0"/>
                <a:cs typeface="Arial" panose="020B0604020202020204" pitchFamily="34" charset="0"/>
              </a:rPr>
              <a:t>result:</a:t>
            </a:r>
          </a:p>
          <a:p>
            <a:pPr marL="450850" indent="-273050" fontAlgn="auto">
              <a:spcBef>
                <a:spcPts val="0"/>
              </a:spcBef>
              <a:spcAft>
                <a:spcPts val="0"/>
              </a:spcAft>
              <a:buClr>
                <a:schemeClr val="tx1">
                  <a:lumMod val="50000"/>
                  <a:lumOff val="50000"/>
                </a:schemeClr>
              </a:buClr>
              <a:buSzPct val="100000"/>
              <a:buFont typeface="Wingdings" panose="05000000000000000000" pitchFamily="2" charset="2"/>
              <a:buChar char="n"/>
              <a:defRPr/>
            </a:pPr>
            <a:r>
              <a:rPr lang="en-GB" sz="1600" b="1" dirty="0">
                <a:solidFill>
                  <a:schemeClr val="tx1"/>
                </a:solidFill>
                <a:latin typeface="Arial" panose="020B0604020202020204" pitchFamily="34" charset="0"/>
                <a:cs typeface="Arial" panose="020B0604020202020204" pitchFamily="34" charset="0"/>
              </a:rPr>
              <a:t>t</a:t>
            </a:r>
            <a:r>
              <a:rPr lang="en-GB" sz="1600" b="1" dirty="0" smtClean="0">
                <a:solidFill>
                  <a:schemeClr val="tx1"/>
                </a:solidFill>
                <a:latin typeface="Arial" panose="020B0604020202020204" pitchFamily="34" charset="0"/>
                <a:cs typeface="Arial" panose="020B0604020202020204" pitchFamily="34" charset="0"/>
              </a:rPr>
              <a:t>heir health is at risk</a:t>
            </a:r>
          </a:p>
          <a:p>
            <a:pPr marL="450850" indent="-273050" fontAlgn="auto">
              <a:spcBef>
                <a:spcPts val="0"/>
              </a:spcBef>
              <a:spcAft>
                <a:spcPts val="0"/>
              </a:spcAft>
              <a:buClr>
                <a:schemeClr val="tx1">
                  <a:lumMod val="50000"/>
                  <a:lumOff val="50000"/>
                </a:schemeClr>
              </a:buClr>
              <a:buSzPct val="100000"/>
              <a:buFont typeface="Wingdings" panose="05000000000000000000" pitchFamily="2" charset="2"/>
              <a:buChar char="n"/>
              <a:defRPr/>
            </a:pPr>
            <a:r>
              <a:rPr lang="en-GB" sz="1600" dirty="0">
                <a:solidFill>
                  <a:schemeClr val="tx1"/>
                </a:solidFill>
                <a:latin typeface="Arial" panose="020B0604020202020204" pitchFamily="34" charset="0"/>
                <a:cs typeface="Arial" panose="020B0604020202020204" pitchFamily="34" charset="0"/>
              </a:rPr>
              <a:t>o</a:t>
            </a:r>
            <a:r>
              <a:rPr lang="en-GB" sz="1600" dirty="0" smtClean="0">
                <a:solidFill>
                  <a:schemeClr val="tx1"/>
                </a:solidFill>
                <a:latin typeface="Arial" panose="020B0604020202020204" pitchFamily="34" charset="0"/>
                <a:cs typeface="Arial" panose="020B0604020202020204" pitchFamily="34" charset="0"/>
              </a:rPr>
              <a:t>r they </a:t>
            </a:r>
            <a:r>
              <a:rPr lang="en-GB" sz="1600" dirty="0">
                <a:solidFill>
                  <a:schemeClr val="tx1"/>
                </a:solidFill>
                <a:latin typeface="Arial" panose="020B0604020202020204" pitchFamily="34" charset="0"/>
                <a:cs typeface="Arial" panose="020B0604020202020204" pitchFamily="34" charset="0"/>
              </a:rPr>
              <a:t>are </a:t>
            </a:r>
            <a:r>
              <a:rPr lang="en-GB" sz="1600" b="1" dirty="0">
                <a:solidFill>
                  <a:srgbClr val="C00000"/>
                </a:solidFill>
                <a:latin typeface="Arial" panose="020B0604020202020204" pitchFamily="34" charset="0"/>
                <a:cs typeface="Arial" panose="020B0604020202020204" pitchFamily="34" charset="0"/>
              </a:rPr>
              <a:t>unable to achieve </a:t>
            </a:r>
            <a:r>
              <a:rPr lang="en-GB" sz="1600" b="1" dirty="0" smtClean="0">
                <a:solidFill>
                  <a:schemeClr val="accent1">
                    <a:lumMod val="75000"/>
                  </a:schemeClr>
                </a:solidFill>
                <a:latin typeface="Arial" panose="020B0604020202020204" pitchFamily="34" charset="0"/>
                <a:cs typeface="Arial" panose="020B0604020202020204" pitchFamily="34" charset="0"/>
              </a:rPr>
              <a:t>specified outcomes</a:t>
            </a:r>
            <a:endParaRPr lang="en-GB" sz="1600" dirty="0">
              <a:solidFill>
                <a:schemeClr val="tx1"/>
              </a:solidFill>
              <a:latin typeface="Arial" panose="020B0604020202020204" pitchFamily="34" charset="0"/>
              <a:cs typeface="Arial" panose="020B0604020202020204" pitchFamily="34" charset="0"/>
            </a:endParaRPr>
          </a:p>
          <a:p>
            <a:pPr marL="171450" indent="-171450" fontAlgn="auto">
              <a:spcBef>
                <a:spcPts val="0"/>
              </a:spcBef>
              <a:spcAft>
                <a:spcPts val="0"/>
              </a:spcAft>
              <a:buClr>
                <a:schemeClr val="tx1">
                  <a:lumMod val="50000"/>
                  <a:lumOff val="50000"/>
                </a:schemeClr>
              </a:buClr>
              <a:buSzPct val="100000"/>
              <a:buFont typeface="Wingdings" panose="05000000000000000000" pitchFamily="2" charset="2"/>
              <a:buChar char="n"/>
              <a:defRPr/>
            </a:pPr>
            <a:r>
              <a:rPr lang="en-GB" sz="1600" dirty="0">
                <a:solidFill>
                  <a:schemeClr val="tx1"/>
                </a:solidFill>
                <a:latin typeface="Arial" panose="020B0604020202020204" pitchFamily="34" charset="0"/>
                <a:cs typeface="Arial" panose="020B0604020202020204" pitchFamily="34" charset="0"/>
              </a:rPr>
              <a:t>As a consequence there is or is likely to be a significant impact on the </a:t>
            </a:r>
            <a:r>
              <a:rPr lang="en-GB" sz="1600" dirty="0" smtClean="0">
                <a:solidFill>
                  <a:schemeClr val="tx1"/>
                </a:solidFill>
                <a:latin typeface="Arial" panose="020B0604020202020204" pitchFamily="34" charset="0"/>
                <a:cs typeface="Arial" panose="020B0604020202020204" pitchFamily="34" charset="0"/>
              </a:rPr>
              <a:t>carer’s well-being</a:t>
            </a:r>
            <a:endParaRPr lang="en-GB" sz="1600" dirty="0">
              <a:solidFill>
                <a:schemeClr val="tx1"/>
              </a:solidFill>
              <a:latin typeface="Arial" panose="020B0604020202020204" pitchFamily="34" charset="0"/>
              <a:cs typeface="Arial" panose="020B0604020202020204" pitchFamily="34" charset="0"/>
            </a:endParaRPr>
          </a:p>
          <a:p>
            <a:pPr algn="ctr" fontAlgn="auto">
              <a:spcBef>
                <a:spcPts val="0"/>
              </a:spcBef>
              <a:spcAft>
                <a:spcPts val="0"/>
              </a:spcAft>
              <a:defRPr/>
            </a:pPr>
            <a:endParaRPr lang="en-GB" sz="1600" dirty="0">
              <a:solidFill>
                <a:schemeClr val="tx1"/>
              </a:solidFill>
              <a:latin typeface="Arial" panose="020B0604020202020204" pitchFamily="34" charset="0"/>
              <a:cs typeface="Arial" panose="020B0604020202020204" pitchFamily="34" charset="0"/>
            </a:endParaRPr>
          </a:p>
        </p:txBody>
      </p:sp>
      <p:sp>
        <p:nvSpPr>
          <p:cNvPr id="9" name="Rounded Rectangle 8"/>
          <p:cNvSpPr/>
          <p:nvPr/>
        </p:nvSpPr>
        <p:spPr>
          <a:xfrm>
            <a:off x="3563888" y="764704"/>
            <a:ext cx="5400600" cy="532859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GB" dirty="0" smtClean="0">
                <a:solidFill>
                  <a:schemeClr val="tx1"/>
                </a:solidFill>
                <a:latin typeface="Arial" panose="020B0604020202020204" pitchFamily="34" charset="0"/>
                <a:cs typeface="Arial" panose="020B0604020202020204" pitchFamily="34" charset="0"/>
              </a:rPr>
              <a:t>    </a:t>
            </a:r>
            <a:r>
              <a:rPr lang="en-GB" sz="2000" dirty="0" smtClean="0">
                <a:solidFill>
                  <a:schemeClr val="tx1"/>
                </a:solidFill>
                <a:latin typeface="Arial" panose="020B0604020202020204" pitchFamily="34" charset="0"/>
                <a:cs typeface="Arial" panose="020B0604020202020204" pitchFamily="34" charset="0"/>
              </a:rPr>
              <a:t>The</a:t>
            </a:r>
            <a:r>
              <a:rPr lang="en-GB" sz="2000" dirty="0" smtClean="0">
                <a:solidFill>
                  <a:schemeClr val="accent1"/>
                </a:solidFill>
                <a:latin typeface="Arial" panose="020B0604020202020204" pitchFamily="34" charset="0"/>
                <a:cs typeface="Arial" panose="020B0604020202020204" pitchFamily="34" charset="0"/>
              </a:rPr>
              <a:t> </a:t>
            </a:r>
            <a:r>
              <a:rPr lang="en-GB" sz="2000" b="1" dirty="0">
                <a:solidFill>
                  <a:schemeClr val="accent1">
                    <a:lumMod val="75000"/>
                  </a:schemeClr>
                </a:solidFill>
                <a:latin typeface="Arial" panose="020B0604020202020204" pitchFamily="34" charset="0"/>
                <a:cs typeface="Arial" panose="020B0604020202020204" pitchFamily="34" charset="0"/>
              </a:rPr>
              <a:t>specified outcomes</a:t>
            </a:r>
            <a:r>
              <a:rPr lang="en-GB" sz="2000" dirty="0">
                <a:solidFill>
                  <a:schemeClr val="tx1"/>
                </a:solidFill>
                <a:latin typeface="Arial" panose="020B0604020202020204" pitchFamily="34" charset="0"/>
                <a:cs typeface="Arial" panose="020B0604020202020204" pitchFamily="34" charset="0"/>
              </a:rPr>
              <a:t> are:</a:t>
            </a:r>
          </a:p>
          <a:p>
            <a:pPr marL="273050" indent="-273050" fontAlgn="auto">
              <a:spcBef>
                <a:spcPts val="0"/>
              </a:spcBef>
              <a:spcAft>
                <a:spcPts val="0"/>
              </a:spcAft>
              <a:buClr>
                <a:schemeClr val="accent1">
                  <a:lumMod val="75000"/>
                </a:schemeClr>
              </a:buClr>
              <a:buSzPct val="100000"/>
              <a:buFont typeface="Wingdings" panose="05000000000000000000" pitchFamily="2" charset="2"/>
              <a:buChar char="n"/>
              <a:defRPr/>
            </a:pPr>
            <a:r>
              <a:rPr lang="en-GB" sz="2000" dirty="0" smtClean="0">
                <a:solidFill>
                  <a:schemeClr val="tx1"/>
                </a:solidFill>
                <a:latin typeface="Arial" panose="020B0604020202020204" pitchFamily="34" charset="0"/>
                <a:cs typeface="Arial" panose="020B0604020202020204" pitchFamily="34" charset="0"/>
              </a:rPr>
              <a:t>Carrying </a:t>
            </a:r>
            <a:r>
              <a:rPr lang="en-GB" sz="2000" dirty="0">
                <a:solidFill>
                  <a:schemeClr val="tx1"/>
                </a:solidFill>
                <a:latin typeface="Arial" panose="020B0604020202020204" pitchFamily="34" charset="0"/>
                <a:cs typeface="Arial" panose="020B0604020202020204" pitchFamily="34" charset="0"/>
              </a:rPr>
              <a:t>out any caring responsibilities the carer has for a </a:t>
            </a:r>
            <a:r>
              <a:rPr lang="en-GB" sz="2000" dirty="0" smtClean="0">
                <a:solidFill>
                  <a:schemeClr val="tx1"/>
                </a:solidFill>
                <a:latin typeface="Arial" panose="020B0604020202020204" pitchFamily="34" charset="0"/>
                <a:cs typeface="Arial" panose="020B0604020202020204" pitchFamily="34" charset="0"/>
              </a:rPr>
              <a:t>child</a:t>
            </a:r>
          </a:p>
          <a:p>
            <a:pPr marL="273050" indent="-273050" fontAlgn="auto">
              <a:spcBef>
                <a:spcPts val="0"/>
              </a:spcBef>
              <a:spcAft>
                <a:spcPts val="0"/>
              </a:spcAft>
              <a:buClr>
                <a:schemeClr val="accent1">
                  <a:lumMod val="75000"/>
                </a:schemeClr>
              </a:buClr>
              <a:buSzPct val="100000"/>
              <a:buFont typeface="Wingdings" panose="05000000000000000000" pitchFamily="2" charset="2"/>
              <a:buChar char="n"/>
              <a:defRPr/>
            </a:pPr>
            <a:r>
              <a:rPr lang="en-GB" sz="2000" dirty="0" smtClean="0">
                <a:solidFill>
                  <a:schemeClr val="tx1"/>
                </a:solidFill>
                <a:latin typeface="Arial" panose="020B0604020202020204" pitchFamily="34" charset="0"/>
                <a:cs typeface="Arial" panose="020B0604020202020204" pitchFamily="34" charset="0"/>
              </a:rPr>
              <a:t>Providing </a:t>
            </a:r>
            <a:r>
              <a:rPr lang="en-GB" sz="2000" dirty="0">
                <a:solidFill>
                  <a:schemeClr val="tx1"/>
                </a:solidFill>
                <a:latin typeface="Arial" panose="020B0604020202020204" pitchFamily="34" charset="0"/>
                <a:cs typeface="Arial" panose="020B0604020202020204" pitchFamily="34" charset="0"/>
              </a:rPr>
              <a:t>care to other persons for whom the carer provides </a:t>
            </a:r>
            <a:r>
              <a:rPr lang="en-GB" sz="2000" dirty="0" smtClean="0">
                <a:solidFill>
                  <a:schemeClr val="tx1"/>
                </a:solidFill>
                <a:latin typeface="Arial" panose="020B0604020202020204" pitchFamily="34" charset="0"/>
                <a:cs typeface="Arial" panose="020B0604020202020204" pitchFamily="34" charset="0"/>
              </a:rPr>
              <a:t>care</a:t>
            </a:r>
          </a:p>
          <a:p>
            <a:pPr marL="273050" indent="-273050" fontAlgn="auto">
              <a:spcBef>
                <a:spcPts val="0"/>
              </a:spcBef>
              <a:spcAft>
                <a:spcPts val="0"/>
              </a:spcAft>
              <a:buClr>
                <a:schemeClr val="accent1">
                  <a:lumMod val="75000"/>
                </a:schemeClr>
              </a:buClr>
              <a:buSzPct val="100000"/>
              <a:buFont typeface="Wingdings" panose="05000000000000000000" pitchFamily="2" charset="2"/>
              <a:buChar char="n"/>
              <a:defRPr/>
            </a:pPr>
            <a:r>
              <a:rPr lang="en-GB" sz="2000" dirty="0" smtClean="0">
                <a:solidFill>
                  <a:schemeClr val="tx1"/>
                </a:solidFill>
                <a:latin typeface="Arial" panose="020B0604020202020204" pitchFamily="34" charset="0"/>
                <a:cs typeface="Arial" panose="020B0604020202020204" pitchFamily="34" charset="0"/>
              </a:rPr>
              <a:t>Maintaining </a:t>
            </a:r>
            <a:r>
              <a:rPr lang="en-GB" sz="2000" dirty="0">
                <a:solidFill>
                  <a:schemeClr val="tx1"/>
                </a:solidFill>
                <a:latin typeface="Arial" panose="020B0604020202020204" pitchFamily="34" charset="0"/>
                <a:cs typeface="Arial" panose="020B0604020202020204" pitchFamily="34" charset="0"/>
              </a:rPr>
              <a:t>a habitable home </a:t>
            </a:r>
            <a:r>
              <a:rPr lang="en-GB" sz="2000" dirty="0" smtClean="0">
                <a:solidFill>
                  <a:schemeClr val="tx1"/>
                </a:solidFill>
                <a:latin typeface="Arial" panose="020B0604020202020204" pitchFamily="34" charset="0"/>
                <a:cs typeface="Arial" panose="020B0604020202020204" pitchFamily="34" charset="0"/>
              </a:rPr>
              <a:t>environment</a:t>
            </a:r>
          </a:p>
          <a:p>
            <a:pPr marL="273050" indent="-273050" fontAlgn="auto">
              <a:spcBef>
                <a:spcPts val="0"/>
              </a:spcBef>
              <a:spcAft>
                <a:spcPts val="0"/>
              </a:spcAft>
              <a:buClr>
                <a:schemeClr val="accent1">
                  <a:lumMod val="75000"/>
                </a:schemeClr>
              </a:buClr>
              <a:buSzPct val="100000"/>
              <a:buFont typeface="Wingdings" panose="05000000000000000000" pitchFamily="2" charset="2"/>
              <a:buChar char="n"/>
              <a:defRPr/>
            </a:pPr>
            <a:r>
              <a:rPr lang="en-GB" sz="2000" dirty="0" smtClean="0">
                <a:solidFill>
                  <a:schemeClr val="tx1"/>
                </a:solidFill>
                <a:latin typeface="Arial" panose="020B0604020202020204" pitchFamily="34" charset="0"/>
                <a:cs typeface="Arial" panose="020B0604020202020204" pitchFamily="34" charset="0"/>
              </a:rPr>
              <a:t>Managing and maintaining nutrition</a:t>
            </a:r>
          </a:p>
          <a:p>
            <a:pPr marL="273050" indent="-273050" fontAlgn="auto">
              <a:spcBef>
                <a:spcPts val="0"/>
              </a:spcBef>
              <a:spcAft>
                <a:spcPts val="0"/>
              </a:spcAft>
              <a:buClr>
                <a:schemeClr val="accent1">
                  <a:lumMod val="75000"/>
                </a:schemeClr>
              </a:buClr>
              <a:buSzPct val="100000"/>
              <a:buFont typeface="Wingdings" panose="05000000000000000000" pitchFamily="2" charset="2"/>
              <a:buChar char="n"/>
              <a:defRPr/>
            </a:pPr>
            <a:r>
              <a:rPr lang="en-GB" sz="2000" dirty="0" smtClean="0">
                <a:solidFill>
                  <a:schemeClr val="tx1"/>
                </a:solidFill>
                <a:latin typeface="Arial" panose="020B0604020202020204" pitchFamily="34" charset="0"/>
                <a:cs typeface="Arial" panose="020B0604020202020204" pitchFamily="34" charset="0"/>
              </a:rPr>
              <a:t>Developing </a:t>
            </a:r>
            <a:r>
              <a:rPr lang="en-GB" sz="2000" dirty="0">
                <a:solidFill>
                  <a:schemeClr val="tx1"/>
                </a:solidFill>
                <a:latin typeface="Arial" panose="020B0604020202020204" pitchFamily="34" charset="0"/>
                <a:cs typeface="Arial" panose="020B0604020202020204" pitchFamily="34" charset="0"/>
              </a:rPr>
              <a:t>and maintaining family or other </a:t>
            </a:r>
            <a:r>
              <a:rPr lang="en-GB" sz="2000" dirty="0" smtClean="0">
                <a:solidFill>
                  <a:schemeClr val="tx1"/>
                </a:solidFill>
                <a:latin typeface="Arial" panose="020B0604020202020204" pitchFamily="34" charset="0"/>
                <a:cs typeface="Arial" panose="020B0604020202020204" pitchFamily="34" charset="0"/>
              </a:rPr>
              <a:t>personal relationships</a:t>
            </a:r>
          </a:p>
          <a:p>
            <a:pPr marL="273050" indent="-273050" fontAlgn="auto">
              <a:spcBef>
                <a:spcPts val="0"/>
              </a:spcBef>
              <a:spcAft>
                <a:spcPts val="0"/>
              </a:spcAft>
              <a:buClr>
                <a:schemeClr val="accent1">
                  <a:lumMod val="75000"/>
                </a:schemeClr>
              </a:buClr>
              <a:buSzPct val="100000"/>
              <a:buFont typeface="Wingdings" panose="05000000000000000000" pitchFamily="2" charset="2"/>
              <a:buChar char="n"/>
              <a:defRPr/>
            </a:pPr>
            <a:r>
              <a:rPr lang="en-GB" sz="2000" dirty="0" smtClean="0">
                <a:solidFill>
                  <a:schemeClr val="tx1"/>
                </a:solidFill>
                <a:latin typeface="Arial" panose="020B0604020202020204" pitchFamily="34" charset="0"/>
                <a:cs typeface="Arial" panose="020B0604020202020204" pitchFamily="34" charset="0"/>
              </a:rPr>
              <a:t>Engaging </a:t>
            </a:r>
            <a:r>
              <a:rPr lang="en-GB" sz="2000" dirty="0">
                <a:solidFill>
                  <a:schemeClr val="tx1"/>
                </a:solidFill>
                <a:latin typeface="Arial" panose="020B0604020202020204" pitchFamily="34" charset="0"/>
                <a:cs typeface="Arial" panose="020B0604020202020204" pitchFamily="34" charset="0"/>
              </a:rPr>
              <a:t>in work, training, education or </a:t>
            </a:r>
            <a:r>
              <a:rPr lang="en-GB" sz="2000" dirty="0" smtClean="0">
                <a:solidFill>
                  <a:schemeClr val="tx1"/>
                </a:solidFill>
                <a:latin typeface="Arial" panose="020B0604020202020204" pitchFamily="34" charset="0"/>
                <a:cs typeface="Arial" panose="020B0604020202020204" pitchFamily="34" charset="0"/>
              </a:rPr>
              <a:t>volunteering</a:t>
            </a:r>
          </a:p>
          <a:p>
            <a:pPr marL="273050" indent="-273050" fontAlgn="auto">
              <a:spcBef>
                <a:spcPts val="0"/>
              </a:spcBef>
              <a:spcAft>
                <a:spcPts val="0"/>
              </a:spcAft>
              <a:buClr>
                <a:schemeClr val="accent1">
                  <a:lumMod val="75000"/>
                </a:schemeClr>
              </a:buClr>
              <a:buSzPct val="100000"/>
              <a:buFont typeface="Wingdings" panose="05000000000000000000" pitchFamily="2" charset="2"/>
              <a:buChar char="n"/>
              <a:defRPr/>
            </a:pPr>
            <a:r>
              <a:rPr lang="en-GB" sz="1900" dirty="0">
                <a:solidFill>
                  <a:schemeClr val="tx1"/>
                </a:solidFill>
                <a:latin typeface="Arial" panose="020B0604020202020204" pitchFamily="34" charset="0"/>
                <a:cs typeface="Arial" panose="020B0604020202020204" pitchFamily="34" charset="0"/>
              </a:rPr>
              <a:t>M</a:t>
            </a:r>
            <a:r>
              <a:rPr lang="en-GB" sz="2000" dirty="0">
                <a:solidFill>
                  <a:schemeClr val="tx1">
                    <a:lumMod val="95000"/>
                    <a:lumOff val="5000"/>
                  </a:schemeClr>
                </a:solidFill>
                <a:latin typeface="Arial" panose="020B0604020202020204" pitchFamily="34" charset="0"/>
                <a:cs typeface="Arial" panose="020B0604020202020204" pitchFamily="34" charset="0"/>
              </a:rPr>
              <a:t>aking use of necessary facilities or services in the local </a:t>
            </a:r>
            <a:r>
              <a:rPr lang="en-GB" sz="2000" dirty="0" smtClean="0">
                <a:solidFill>
                  <a:schemeClr val="tx1">
                    <a:lumMod val="95000"/>
                    <a:lumOff val="5000"/>
                  </a:schemeClr>
                </a:solidFill>
                <a:latin typeface="Arial" panose="020B0604020202020204" pitchFamily="34" charset="0"/>
                <a:cs typeface="Arial" panose="020B0604020202020204" pitchFamily="34" charset="0"/>
              </a:rPr>
              <a:t>community including recreational </a:t>
            </a:r>
            <a:r>
              <a:rPr lang="en-GB" sz="2000" dirty="0">
                <a:solidFill>
                  <a:schemeClr val="tx1">
                    <a:lumMod val="95000"/>
                    <a:lumOff val="5000"/>
                  </a:schemeClr>
                </a:solidFill>
                <a:latin typeface="Arial" panose="020B0604020202020204" pitchFamily="34" charset="0"/>
                <a:cs typeface="Arial" panose="020B0604020202020204" pitchFamily="34" charset="0"/>
              </a:rPr>
              <a:t>facilities or </a:t>
            </a:r>
            <a:r>
              <a:rPr lang="en-GB" sz="2000" dirty="0" smtClean="0">
                <a:solidFill>
                  <a:schemeClr val="tx1">
                    <a:lumMod val="95000"/>
                    <a:lumOff val="5000"/>
                  </a:schemeClr>
                </a:solidFill>
                <a:latin typeface="Arial" panose="020B0604020202020204" pitchFamily="34" charset="0"/>
                <a:cs typeface="Arial" panose="020B0604020202020204" pitchFamily="34" charset="0"/>
              </a:rPr>
              <a:t>services </a:t>
            </a:r>
          </a:p>
          <a:p>
            <a:pPr marL="273050" indent="-273050" fontAlgn="auto">
              <a:spcBef>
                <a:spcPts val="0"/>
              </a:spcBef>
              <a:spcAft>
                <a:spcPts val="0"/>
              </a:spcAft>
              <a:buClr>
                <a:schemeClr val="accent1">
                  <a:lumMod val="75000"/>
                </a:schemeClr>
              </a:buClr>
              <a:buSzPct val="100000"/>
              <a:buFont typeface="Wingdings" panose="05000000000000000000" pitchFamily="2" charset="2"/>
              <a:buChar char="n"/>
              <a:defRPr/>
            </a:pPr>
            <a:r>
              <a:rPr lang="en-GB" sz="2000" dirty="0" smtClean="0">
                <a:solidFill>
                  <a:schemeClr val="tx1"/>
                </a:solidFill>
                <a:latin typeface="Arial" panose="020B0604020202020204" pitchFamily="34" charset="0"/>
                <a:cs typeface="Arial" panose="020B0604020202020204" pitchFamily="34" charset="0"/>
              </a:rPr>
              <a:t>Engaging </a:t>
            </a:r>
            <a:r>
              <a:rPr lang="en-GB" sz="2000" dirty="0">
                <a:solidFill>
                  <a:schemeClr val="tx1"/>
                </a:solidFill>
                <a:latin typeface="Arial" panose="020B0604020202020204" pitchFamily="34" charset="0"/>
                <a:cs typeface="Arial" panose="020B0604020202020204" pitchFamily="34" charset="0"/>
              </a:rPr>
              <a:t>in recreational </a:t>
            </a:r>
            <a:r>
              <a:rPr lang="en-GB" sz="2000" dirty="0" smtClean="0">
                <a:solidFill>
                  <a:schemeClr val="tx1"/>
                </a:solidFill>
                <a:latin typeface="Arial" panose="020B0604020202020204" pitchFamily="34" charset="0"/>
                <a:cs typeface="Arial" panose="020B0604020202020204" pitchFamily="34" charset="0"/>
              </a:rPr>
              <a:t>activities</a:t>
            </a:r>
          </a:p>
        </p:txBody>
      </p:sp>
      <p:cxnSp>
        <p:nvCxnSpPr>
          <p:cNvPr id="17" name="Straight Connector 16"/>
          <p:cNvCxnSpPr/>
          <p:nvPr/>
        </p:nvCxnSpPr>
        <p:spPr>
          <a:xfrm>
            <a:off x="3132262" y="3789040"/>
            <a:ext cx="21560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3347864" y="1052736"/>
            <a:ext cx="0" cy="273630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3347864" y="1052736"/>
            <a:ext cx="720080"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1957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1000"/>
                                        <p:tgtEl>
                                          <p:spTgt spid="22"/>
                                        </p:tgtEl>
                                      </p:cBhvr>
                                    </p:animEffect>
                                    <p:anim calcmode="lin" valueType="num">
                                      <p:cBhvr>
                                        <p:cTn id="18" dur="1000" fill="hold"/>
                                        <p:tgtEl>
                                          <p:spTgt spid="22"/>
                                        </p:tgtEl>
                                        <p:attrNameLst>
                                          <p:attrName>ppt_x</p:attrName>
                                        </p:attrNameLst>
                                      </p:cBhvr>
                                      <p:tavLst>
                                        <p:tav tm="0">
                                          <p:val>
                                            <p:strVal val="#ppt_x"/>
                                          </p:val>
                                        </p:tav>
                                        <p:tav tm="100000">
                                          <p:val>
                                            <p:strVal val="#ppt_x"/>
                                          </p:val>
                                        </p:tav>
                                      </p:tavLst>
                                    </p:anim>
                                    <p:anim calcmode="lin" valueType="num">
                                      <p:cBhvr>
                                        <p:cTn id="19" dur="1000" fill="hold"/>
                                        <p:tgtEl>
                                          <p:spTgt spid="2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Slide Number Placeholder 2"/>
          <p:cNvSpPr>
            <a:spLocks noGrp="1"/>
          </p:cNvSpPr>
          <p:nvPr>
            <p:ph type="sldNum" sz="quarter" idx="4294967295"/>
          </p:nvPr>
        </p:nvSpPr>
        <p:spPr bwMode="auto">
          <a:xfrm>
            <a:off x="6553200" y="6356350"/>
            <a:ext cx="2133600"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DE435F6E-12DE-4589-A8D0-CE6A630A892A}" type="slidenum">
              <a:rPr lang="en-GB" smtClean="0"/>
              <a:pPr fontAlgn="base">
                <a:spcBef>
                  <a:spcPct val="0"/>
                </a:spcBef>
                <a:spcAft>
                  <a:spcPct val="0"/>
                </a:spcAft>
                <a:defRPr/>
              </a:pPr>
              <a:t>21</a:t>
            </a:fld>
            <a:endParaRPr lang="en-GB" smtClean="0"/>
          </a:p>
        </p:txBody>
      </p:sp>
      <p:sp>
        <p:nvSpPr>
          <p:cNvPr id="22532" name="Title 1"/>
          <p:cNvSpPr>
            <a:spLocks noGrp="1"/>
          </p:cNvSpPr>
          <p:nvPr>
            <p:ph type="title"/>
          </p:nvPr>
        </p:nvSpPr>
        <p:spPr bwMode="auto">
          <a:xfrm>
            <a:off x="179388" y="44624"/>
            <a:ext cx="6552852" cy="1008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GB" altLang="en-US" sz="2800" b="1" dirty="0" smtClean="0">
                <a:solidFill>
                  <a:srgbClr val="A1006B"/>
                </a:solidFill>
                <a:latin typeface="Arial" pitchFamily="34" charset="0"/>
                <a:cs typeface="Arial" pitchFamily="34" charset="0"/>
              </a:rPr>
              <a:t>Interpreting the carers’ eligibility criteria</a:t>
            </a:r>
          </a:p>
        </p:txBody>
      </p:sp>
      <p:cxnSp>
        <p:nvCxnSpPr>
          <p:cNvPr id="14" name="Elbow Connector 13"/>
          <p:cNvCxnSpPr/>
          <p:nvPr/>
        </p:nvCxnSpPr>
        <p:spPr>
          <a:xfrm rot="10800000" flipH="1" flipV="1">
            <a:off x="1266278" y="1989138"/>
            <a:ext cx="431800" cy="1800225"/>
          </a:xfrm>
          <a:prstGeom prst="bentConnector4">
            <a:avLst>
              <a:gd name="adj1" fmla="val -52911"/>
              <a:gd name="adj2" fmla="val 99902"/>
            </a:avLst>
          </a:prstGeom>
          <a:ln>
            <a:tailEnd type="arrow"/>
          </a:ln>
        </p:spPr>
        <p:style>
          <a:lnRef idx="2">
            <a:schemeClr val="accent2"/>
          </a:lnRef>
          <a:fillRef idx="0">
            <a:schemeClr val="accent2"/>
          </a:fillRef>
          <a:effectRef idx="1">
            <a:schemeClr val="accent2"/>
          </a:effectRef>
          <a:fontRef idx="minor">
            <a:schemeClr val="tx1"/>
          </a:fontRef>
        </p:style>
      </p:cxnSp>
      <p:sp>
        <p:nvSpPr>
          <p:cNvPr id="8" name="Rounded Rectangle 7"/>
          <p:cNvSpPr/>
          <p:nvPr/>
        </p:nvSpPr>
        <p:spPr>
          <a:xfrm>
            <a:off x="1334540" y="981075"/>
            <a:ext cx="3093443" cy="2087563"/>
          </a:xfrm>
          <a:prstGeom prst="roundRect">
            <a:avLst/>
          </a:prstGeom>
          <a:solidFill>
            <a:schemeClr val="bg1">
              <a:lumMod val="95000"/>
            </a:schemeClr>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GB" sz="1200" dirty="0">
                <a:solidFill>
                  <a:schemeClr val="tx1"/>
                </a:solidFill>
                <a:latin typeface="Arial" panose="020B0604020202020204" pitchFamily="34" charset="0"/>
                <a:cs typeface="Arial" panose="020B0604020202020204" pitchFamily="34" charset="0"/>
              </a:rPr>
              <a:t>A carer meets the eligibility criteria if:</a:t>
            </a:r>
          </a:p>
          <a:p>
            <a:pPr marL="171450" indent="-171450" fontAlgn="auto">
              <a:spcBef>
                <a:spcPts val="0"/>
              </a:spcBef>
              <a:spcAft>
                <a:spcPts val="0"/>
              </a:spcAft>
              <a:buClr>
                <a:schemeClr val="tx1">
                  <a:lumMod val="50000"/>
                  <a:lumOff val="50000"/>
                </a:schemeClr>
              </a:buClr>
              <a:buSzPct val="100000"/>
              <a:buFont typeface="Wingdings" panose="05000000000000000000" pitchFamily="2" charset="2"/>
              <a:buChar char="n"/>
              <a:defRPr/>
            </a:pPr>
            <a:r>
              <a:rPr lang="en-GB" sz="1200" dirty="0">
                <a:solidFill>
                  <a:schemeClr val="tx1"/>
                </a:solidFill>
                <a:latin typeface="Arial" panose="020B0604020202020204" pitchFamily="34" charset="0"/>
                <a:cs typeface="Arial" panose="020B0604020202020204" pitchFamily="34" charset="0"/>
              </a:rPr>
              <a:t>Their needs are caused by providing necessary </a:t>
            </a:r>
            <a:r>
              <a:rPr lang="en-GB" sz="1200" dirty="0" smtClean="0">
                <a:solidFill>
                  <a:schemeClr val="tx1"/>
                </a:solidFill>
                <a:latin typeface="Arial" panose="020B0604020202020204" pitchFamily="34" charset="0"/>
                <a:cs typeface="Arial" panose="020B0604020202020204" pitchFamily="34" charset="0"/>
              </a:rPr>
              <a:t>care for an adult. </a:t>
            </a:r>
            <a:r>
              <a:rPr lang="en-GB" sz="1200" dirty="0">
                <a:solidFill>
                  <a:schemeClr val="tx1"/>
                </a:solidFill>
                <a:latin typeface="Arial" panose="020B0604020202020204" pitchFamily="34" charset="0"/>
                <a:cs typeface="Arial" panose="020B0604020202020204" pitchFamily="34" charset="0"/>
              </a:rPr>
              <a:t>As a result:</a:t>
            </a:r>
          </a:p>
          <a:p>
            <a:pPr marL="450850" indent="-273050" fontAlgn="auto">
              <a:spcBef>
                <a:spcPts val="0"/>
              </a:spcBef>
              <a:spcAft>
                <a:spcPts val="0"/>
              </a:spcAft>
              <a:buClr>
                <a:schemeClr val="tx1">
                  <a:lumMod val="50000"/>
                  <a:lumOff val="50000"/>
                </a:schemeClr>
              </a:buClr>
              <a:buSzPct val="100000"/>
              <a:buFont typeface="Wingdings" panose="05000000000000000000" pitchFamily="2" charset="2"/>
              <a:buChar char="n"/>
              <a:defRPr/>
            </a:pPr>
            <a:r>
              <a:rPr lang="en-GB" sz="1200" b="1" dirty="0">
                <a:solidFill>
                  <a:schemeClr val="tx1"/>
                </a:solidFill>
                <a:latin typeface="Arial" panose="020B0604020202020204" pitchFamily="34" charset="0"/>
                <a:cs typeface="Arial" panose="020B0604020202020204" pitchFamily="34" charset="0"/>
              </a:rPr>
              <a:t>their health is at risk</a:t>
            </a:r>
          </a:p>
          <a:p>
            <a:pPr marL="450850" indent="-273050" fontAlgn="auto">
              <a:spcBef>
                <a:spcPts val="0"/>
              </a:spcBef>
              <a:spcAft>
                <a:spcPts val="0"/>
              </a:spcAft>
              <a:buClr>
                <a:schemeClr val="tx1">
                  <a:lumMod val="50000"/>
                  <a:lumOff val="50000"/>
                </a:schemeClr>
              </a:buClr>
              <a:buSzPct val="100000"/>
              <a:buFont typeface="Wingdings" panose="05000000000000000000" pitchFamily="2" charset="2"/>
              <a:buChar char="n"/>
              <a:defRPr/>
            </a:pPr>
            <a:r>
              <a:rPr lang="en-GB" sz="1200" dirty="0">
                <a:solidFill>
                  <a:schemeClr val="tx1"/>
                </a:solidFill>
                <a:latin typeface="Arial" panose="020B0604020202020204" pitchFamily="34" charset="0"/>
                <a:cs typeface="Arial" panose="020B0604020202020204" pitchFamily="34" charset="0"/>
              </a:rPr>
              <a:t>or they are </a:t>
            </a:r>
            <a:r>
              <a:rPr lang="en-GB" sz="1200" b="1" dirty="0">
                <a:solidFill>
                  <a:srgbClr val="C00000"/>
                </a:solidFill>
                <a:latin typeface="Arial" panose="020B0604020202020204" pitchFamily="34" charset="0"/>
                <a:cs typeface="Arial" panose="020B0604020202020204" pitchFamily="34" charset="0"/>
              </a:rPr>
              <a:t>unable to achieve </a:t>
            </a:r>
            <a:r>
              <a:rPr lang="en-GB" sz="1200" b="1" dirty="0">
                <a:solidFill>
                  <a:schemeClr val="accent1">
                    <a:lumMod val="75000"/>
                  </a:schemeClr>
                </a:solidFill>
                <a:latin typeface="Arial" panose="020B0604020202020204" pitchFamily="34" charset="0"/>
                <a:cs typeface="Arial" panose="020B0604020202020204" pitchFamily="34" charset="0"/>
              </a:rPr>
              <a:t>specified </a:t>
            </a:r>
            <a:r>
              <a:rPr lang="en-GB" sz="1200" b="1" dirty="0" smtClean="0">
                <a:solidFill>
                  <a:schemeClr val="accent1">
                    <a:lumMod val="75000"/>
                  </a:schemeClr>
                </a:solidFill>
                <a:latin typeface="Arial" panose="020B0604020202020204" pitchFamily="34" charset="0"/>
                <a:cs typeface="Arial" panose="020B0604020202020204" pitchFamily="34" charset="0"/>
              </a:rPr>
              <a:t>outcomes</a:t>
            </a:r>
            <a:endParaRPr lang="en-GB" sz="1200" dirty="0">
              <a:solidFill>
                <a:schemeClr val="tx1"/>
              </a:solidFill>
              <a:latin typeface="Arial" panose="020B0604020202020204" pitchFamily="34" charset="0"/>
              <a:cs typeface="Arial" panose="020B0604020202020204" pitchFamily="34" charset="0"/>
            </a:endParaRPr>
          </a:p>
          <a:p>
            <a:pPr marL="171450" indent="-171450" fontAlgn="auto">
              <a:spcBef>
                <a:spcPts val="0"/>
              </a:spcBef>
              <a:spcAft>
                <a:spcPts val="0"/>
              </a:spcAft>
              <a:buClr>
                <a:schemeClr val="tx1">
                  <a:lumMod val="50000"/>
                  <a:lumOff val="50000"/>
                </a:schemeClr>
              </a:buClr>
              <a:buSzPct val="100000"/>
              <a:buFont typeface="Wingdings" panose="05000000000000000000" pitchFamily="2" charset="2"/>
              <a:buChar char="n"/>
              <a:defRPr/>
            </a:pPr>
            <a:r>
              <a:rPr lang="en-GB" sz="1200" dirty="0">
                <a:solidFill>
                  <a:schemeClr val="tx1"/>
                </a:solidFill>
                <a:latin typeface="Arial" panose="020B0604020202020204" pitchFamily="34" charset="0"/>
                <a:cs typeface="Arial" panose="020B0604020202020204" pitchFamily="34" charset="0"/>
              </a:rPr>
              <a:t>As a consequence there is or is likely to be a significant impact on the carer’s </a:t>
            </a:r>
            <a:r>
              <a:rPr lang="en-GB" sz="1200" dirty="0" smtClean="0">
                <a:solidFill>
                  <a:schemeClr val="tx1"/>
                </a:solidFill>
                <a:latin typeface="Arial" panose="020B0604020202020204" pitchFamily="34" charset="0"/>
                <a:cs typeface="Arial" panose="020B0604020202020204" pitchFamily="34" charset="0"/>
              </a:rPr>
              <a:t>well-being</a:t>
            </a:r>
            <a:endParaRPr lang="en-GB" sz="1200" dirty="0">
              <a:solidFill>
                <a:schemeClr val="tx1"/>
              </a:solidFill>
              <a:latin typeface="Arial" panose="020B0604020202020204" pitchFamily="34" charset="0"/>
              <a:cs typeface="Arial" panose="020B0604020202020204" pitchFamily="34" charset="0"/>
            </a:endParaRPr>
          </a:p>
          <a:p>
            <a:pPr algn="ctr" fontAlgn="auto">
              <a:spcBef>
                <a:spcPts val="0"/>
              </a:spcBef>
              <a:spcAft>
                <a:spcPts val="0"/>
              </a:spcAft>
              <a:defRPr/>
            </a:pPr>
            <a:endParaRPr lang="en-GB" sz="1100" dirty="0">
              <a:solidFill>
                <a:schemeClr val="tx1"/>
              </a:solidFill>
              <a:latin typeface="Arial" panose="020B0604020202020204" pitchFamily="34" charset="0"/>
              <a:cs typeface="Arial" panose="020B0604020202020204" pitchFamily="34" charset="0"/>
            </a:endParaRPr>
          </a:p>
        </p:txBody>
      </p:sp>
      <p:sp>
        <p:nvSpPr>
          <p:cNvPr id="13" name="Rounded Rectangle 12"/>
          <p:cNvSpPr/>
          <p:nvPr/>
        </p:nvSpPr>
        <p:spPr>
          <a:xfrm>
            <a:off x="1767209" y="2889250"/>
            <a:ext cx="7053263" cy="3132038"/>
          </a:xfrm>
          <a:prstGeom prst="roundRect">
            <a:avLst/>
          </a:prstGeom>
          <a:solidFill>
            <a:schemeClr val="bg1"/>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fontAlgn="auto">
              <a:spcBef>
                <a:spcPts val="0"/>
              </a:spcBef>
              <a:spcAft>
                <a:spcPts val="0"/>
              </a:spcAft>
              <a:defRPr/>
            </a:pPr>
            <a:r>
              <a:rPr lang="en-GB" sz="2000" dirty="0" smtClean="0">
                <a:solidFill>
                  <a:schemeClr val="tx1"/>
                </a:solidFill>
                <a:latin typeface="Arial" panose="020B0604020202020204" pitchFamily="34" charset="0"/>
                <a:cs typeface="Arial" panose="020B0604020202020204" pitchFamily="34" charset="0"/>
              </a:rPr>
              <a:t>A carer </a:t>
            </a:r>
            <a:r>
              <a:rPr lang="en-GB" sz="2000" dirty="0">
                <a:solidFill>
                  <a:schemeClr val="tx1"/>
                </a:solidFill>
                <a:latin typeface="Arial" panose="020B0604020202020204" pitchFamily="34" charset="0"/>
                <a:cs typeface="Arial" panose="020B0604020202020204" pitchFamily="34" charset="0"/>
              </a:rPr>
              <a:t>is to be regarded as being</a:t>
            </a:r>
            <a:r>
              <a:rPr lang="en-GB" sz="2000" b="1" dirty="0">
                <a:solidFill>
                  <a:schemeClr val="tx1"/>
                </a:solidFill>
                <a:latin typeface="Arial" panose="020B0604020202020204" pitchFamily="34" charset="0"/>
                <a:cs typeface="Arial" panose="020B0604020202020204" pitchFamily="34" charset="0"/>
              </a:rPr>
              <a:t> </a:t>
            </a:r>
            <a:r>
              <a:rPr lang="en-GB" sz="2000" b="1" dirty="0">
                <a:solidFill>
                  <a:srgbClr val="C00000"/>
                </a:solidFill>
                <a:latin typeface="Arial" panose="020B0604020202020204" pitchFamily="34" charset="0"/>
                <a:cs typeface="Arial" panose="020B0604020202020204" pitchFamily="34" charset="0"/>
              </a:rPr>
              <a:t>unable to achieve</a:t>
            </a:r>
            <a:r>
              <a:rPr lang="en-GB" sz="2000" b="1" dirty="0">
                <a:solidFill>
                  <a:schemeClr val="tx1"/>
                </a:solidFill>
                <a:latin typeface="Arial" panose="020B0604020202020204" pitchFamily="34" charset="0"/>
                <a:cs typeface="Arial" panose="020B0604020202020204" pitchFamily="34" charset="0"/>
              </a:rPr>
              <a:t> </a:t>
            </a:r>
            <a:r>
              <a:rPr lang="en-GB" sz="2000" dirty="0" smtClean="0">
                <a:solidFill>
                  <a:schemeClr val="tx1"/>
                </a:solidFill>
                <a:latin typeface="Arial" panose="020B0604020202020204" pitchFamily="34" charset="0"/>
                <a:cs typeface="Arial" panose="020B0604020202020204" pitchFamily="34" charset="0"/>
              </a:rPr>
              <a:t>an</a:t>
            </a:r>
            <a:r>
              <a:rPr lang="en-GB" sz="2000" b="1" dirty="0" smtClean="0">
                <a:solidFill>
                  <a:schemeClr val="tx1"/>
                </a:solidFill>
                <a:latin typeface="Arial" panose="020B0604020202020204" pitchFamily="34" charset="0"/>
                <a:cs typeface="Arial" panose="020B0604020202020204" pitchFamily="34" charset="0"/>
              </a:rPr>
              <a:t> </a:t>
            </a:r>
            <a:r>
              <a:rPr lang="en-GB" sz="2000" dirty="0" smtClean="0">
                <a:solidFill>
                  <a:schemeClr val="tx1"/>
                </a:solidFill>
                <a:latin typeface="Arial" panose="020B0604020202020204" pitchFamily="34" charset="0"/>
                <a:cs typeface="Arial" panose="020B0604020202020204" pitchFamily="34" charset="0"/>
              </a:rPr>
              <a:t>outcome </a:t>
            </a:r>
            <a:r>
              <a:rPr lang="en-GB" sz="2000" dirty="0">
                <a:solidFill>
                  <a:schemeClr val="tx1"/>
                </a:solidFill>
                <a:latin typeface="Arial" panose="020B0604020202020204" pitchFamily="34" charset="0"/>
                <a:cs typeface="Arial" panose="020B0604020202020204" pitchFamily="34" charset="0"/>
              </a:rPr>
              <a:t>if </a:t>
            </a:r>
            <a:r>
              <a:rPr lang="en-GB" sz="2000" dirty="0" smtClean="0">
                <a:solidFill>
                  <a:schemeClr val="tx1"/>
                </a:solidFill>
                <a:latin typeface="Arial" panose="020B0604020202020204" pitchFamily="34" charset="0"/>
                <a:cs typeface="Arial" panose="020B0604020202020204" pitchFamily="34" charset="0"/>
              </a:rPr>
              <a:t>the carer:</a:t>
            </a:r>
            <a:endParaRPr lang="en-GB" sz="2000" dirty="0">
              <a:solidFill>
                <a:schemeClr val="tx1"/>
              </a:solidFill>
              <a:latin typeface="Arial" panose="020B0604020202020204" pitchFamily="34" charset="0"/>
              <a:cs typeface="Arial" panose="020B0604020202020204" pitchFamily="34" charset="0"/>
            </a:endParaRPr>
          </a:p>
          <a:p>
            <a:pPr marL="273050" indent="-273050" fontAlgn="auto">
              <a:spcBef>
                <a:spcPts val="0"/>
              </a:spcBef>
              <a:spcAft>
                <a:spcPts val="0"/>
              </a:spcAft>
              <a:buClr>
                <a:schemeClr val="accent2">
                  <a:lumMod val="75000"/>
                </a:schemeClr>
              </a:buClr>
              <a:buSzPct val="100000"/>
              <a:buFont typeface="Wingdings" panose="05000000000000000000" pitchFamily="2" charset="2"/>
              <a:buChar char="n"/>
              <a:defRPr/>
            </a:pPr>
            <a:r>
              <a:rPr lang="en-GB" sz="2000" dirty="0">
                <a:solidFill>
                  <a:schemeClr val="tx1"/>
                </a:solidFill>
                <a:latin typeface="Arial" panose="020B0604020202020204" pitchFamily="34" charset="0"/>
                <a:cs typeface="Arial" panose="020B0604020202020204" pitchFamily="34" charset="0"/>
              </a:rPr>
              <a:t>is </a:t>
            </a:r>
            <a:r>
              <a:rPr lang="en-GB" sz="2000" b="1" dirty="0">
                <a:solidFill>
                  <a:schemeClr val="tx1"/>
                </a:solidFill>
                <a:latin typeface="Arial" panose="020B0604020202020204" pitchFamily="34" charset="0"/>
                <a:cs typeface="Arial" panose="020B0604020202020204" pitchFamily="34" charset="0"/>
              </a:rPr>
              <a:t>unable</a:t>
            </a:r>
            <a:r>
              <a:rPr lang="en-GB" sz="2000" dirty="0">
                <a:solidFill>
                  <a:schemeClr val="tx1"/>
                </a:solidFill>
                <a:latin typeface="Arial" panose="020B0604020202020204" pitchFamily="34" charset="0"/>
                <a:cs typeface="Arial" panose="020B0604020202020204" pitchFamily="34" charset="0"/>
              </a:rPr>
              <a:t> to achieve it without assistance;</a:t>
            </a:r>
          </a:p>
          <a:p>
            <a:pPr marL="273050" indent="-273050" fontAlgn="auto">
              <a:spcBef>
                <a:spcPts val="0"/>
              </a:spcBef>
              <a:spcAft>
                <a:spcPts val="0"/>
              </a:spcAft>
              <a:buClr>
                <a:schemeClr val="accent2">
                  <a:lumMod val="75000"/>
                </a:schemeClr>
              </a:buClr>
              <a:buSzPct val="100000"/>
              <a:buFont typeface="Wingdings" panose="05000000000000000000" pitchFamily="2" charset="2"/>
              <a:buChar char="n"/>
              <a:defRPr/>
            </a:pPr>
            <a:r>
              <a:rPr lang="en-GB" sz="2000" dirty="0">
                <a:solidFill>
                  <a:schemeClr val="tx1"/>
                </a:solidFill>
                <a:latin typeface="Arial" panose="020B0604020202020204" pitchFamily="34" charset="0"/>
                <a:cs typeface="Arial" panose="020B0604020202020204" pitchFamily="34" charset="0"/>
              </a:rPr>
              <a:t>is </a:t>
            </a:r>
            <a:r>
              <a:rPr lang="en-GB" sz="2000" b="1" dirty="0">
                <a:solidFill>
                  <a:schemeClr val="tx1"/>
                </a:solidFill>
                <a:latin typeface="Arial" panose="020B0604020202020204" pitchFamily="34" charset="0"/>
                <a:cs typeface="Arial" panose="020B0604020202020204" pitchFamily="34" charset="0"/>
              </a:rPr>
              <a:t>able</a:t>
            </a:r>
            <a:r>
              <a:rPr lang="en-GB" sz="2000" dirty="0">
                <a:solidFill>
                  <a:schemeClr val="tx1"/>
                </a:solidFill>
                <a:latin typeface="Arial" panose="020B0604020202020204" pitchFamily="34" charset="0"/>
                <a:cs typeface="Arial" panose="020B0604020202020204" pitchFamily="34" charset="0"/>
              </a:rPr>
              <a:t> to achieve it without assistance </a:t>
            </a:r>
            <a:r>
              <a:rPr lang="en-GB" sz="2000" b="1" dirty="0">
                <a:solidFill>
                  <a:schemeClr val="tx1"/>
                </a:solidFill>
                <a:latin typeface="Arial" panose="020B0604020202020204" pitchFamily="34" charset="0"/>
                <a:cs typeface="Arial" panose="020B0604020202020204" pitchFamily="34" charset="0"/>
              </a:rPr>
              <a:t>but</a:t>
            </a:r>
            <a:r>
              <a:rPr lang="en-GB" sz="2000" dirty="0">
                <a:solidFill>
                  <a:schemeClr val="tx1"/>
                </a:solidFill>
                <a:latin typeface="Arial" panose="020B0604020202020204" pitchFamily="34" charset="0"/>
                <a:cs typeface="Arial" panose="020B0604020202020204" pitchFamily="34" charset="0"/>
              </a:rPr>
              <a:t>:</a:t>
            </a:r>
          </a:p>
          <a:p>
            <a:pPr marL="730250" lvl="1" indent="-273050" fontAlgn="auto">
              <a:spcBef>
                <a:spcPts val="0"/>
              </a:spcBef>
              <a:spcAft>
                <a:spcPts val="0"/>
              </a:spcAft>
              <a:buClr>
                <a:schemeClr val="accent2">
                  <a:lumMod val="75000"/>
                </a:schemeClr>
              </a:buClr>
              <a:buSzPct val="100000"/>
              <a:buFont typeface="Wingdings" panose="05000000000000000000" pitchFamily="2" charset="2"/>
              <a:buChar char="n"/>
              <a:defRPr/>
            </a:pPr>
            <a:r>
              <a:rPr lang="en-GB" sz="2000" dirty="0">
                <a:solidFill>
                  <a:schemeClr val="tx1"/>
                </a:solidFill>
                <a:latin typeface="Arial" panose="020B0604020202020204" pitchFamily="34" charset="0"/>
                <a:cs typeface="Arial" panose="020B0604020202020204" pitchFamily="34" charset="0"/>
              </a:rPr>
              <a:t>doing so causes them significant pain, distress or </a:t>
            </a:r>
            <a:r>
              <a:rPr lang="en-GB" sz="2000" dirty="0" smtClean="0">
                <a:solidFill>
                  <a:schemeClr val="tx1"/>
                </a:solidFill>
                <a:latin typeface="Arial" panose="020B0604020202020204" pitchFamily="34" charset="0"/>
                <a:cs typeface="Arial" panose="020B0604020202020204" pitchFamily="34" charset="0"/>
              </a:rPr>
              <a:t>anxiety</a:t>
            </a:r>
            <a:endParaRPr lang="en-GB" sz="2000" dirty="0">
              <a:solidFill>
                <a:schemeClr val="tx1"/>
              </a:solidFill>
              <a:latin typeface="Arial" panose="020B0604020202020204" pitchFamily="34" charset="0"/>
              <a:cs typeface="Arial" panose="020B0604020202020204" pitchFamily="34" charset="0"/>
            </a:endParaRPr>
          </a:p>
          <a:p>
            <a:pPr marL="730250" lvl="1" indent="-273050" fontAlgn="auto">
              <a:spcBef>
                <a:spcPts val="0"/>
              </a:spcBef>
              <a:spcAft>
                <a:spcPts val="0"/>
              </a:spcAft>
              <a:buClr>
                <a:schemeClr val="accent2">
                  <a:lumMod val="75000"/>
                </a:schemeClr>
              </a:buClr>
              <a:buSzPct val="100000"/>
              <a:buFont typeface="Wingdings" panose="05000000000000000000" pitchFamily="2" charset="2"/>
              <a:buChar char="n"/>
              <a:defRPr/>
            </a:pPr>
            <a:r>
              <a:rPr lang="en-GB" sz="2000" dirty="0">
                <a:solidFill>
                  <a:schemeClr val="tx1"/>
                </a:solidFill>
                <a:latin typeface="Arial" panose="020B0604020202020204" pitchFamily="34" charset="0"/>
                <a:cs typeface="Arial" panose="020B0604020202020204" pitchFamily="34" charset="0"/>
              </a:rPr>
              <a:t>doing so endangers or is likely to endanger health or </a:t>
            </a:r>
            <a:r>
              <a:rPr lang="en-GB" sz="2000" dirty="0" smtClean="0">
                <a:solidFill>
                  <a:schemeClr val="tx1"/>
                </a:solidFill>
                <a:latin typeface="Arial" panose="020B0604020202020204" pitchFamily="34" charset="0"/>
                <a:cs typeface="Arial" panose="020B0604020202020204" pitchFamily="34" charset="0"/>
              </a:rPr>
              <a:t>safety</a:t>
            </a:r>
            <a:endParaRPr lang="en-GB" sz="2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177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755650" y="981075"/>
            <a:ext cx="3384550" cy="2735263"/>
          </a:xfrm>
          <a:prstGeom prst="roundRect">
            <a:avLst/>
          </a:prstGeom>
          <a:solidFill>
            <a:schemeClr val="bg1">
              <a:lumMod val="95000"/>
            </a:schemeClr>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GB" sz="1400" dirty="0">
                <a:solidFill>
                  <a:schemeClr val="tx1"/>
                </a:solidFill>
                <a:latin typeface="Arial" panose="020B0604020202020204" pitchFamily="34" charset="0"/>
                <a:cs typeface="Arial" panose="020B0604020202020204" pitchFamily="34" charset="0"/>
              </a:rPr>
              <a:t>A carer meets the eligibility criteria if:</a:t>
            </a:r>
          </a:p>
          <a:p>
            <a:pPr marL="171450" indent="-171450" fontAlgn="auto">
              <a:spcBef>
                <a:spcPts val="0"/>
              </a:spcBef>
              <a:spcAft>
                <a:spcPts val="0"/>
              </a:spcAft>
              <a:buClr>
                <a:schemeClr val="tx1">
                  <a:lumMod val="50000"/>
                  <a:lumOff val="50000"/>
                </a:schemeClr>
              </a:buClr>
              <a:buSzPct val="100000"/>
              <a:buFont typeface="Wingdings" panose="05000000000000000000" pitchFamily="2" charset="2"/>
              <a:buChar char="n"/>
              <a:defRPr/>
            </a:pPr>
            <a:r>
              <a:rPr lang="en-GB" sz="1400" dirty="0">
                <a:solidFill>
                  <a:schemeClr val="tx1"/>
                </a:solidFill>
                <a:latin typeface="Arial" panose="020B0604020202020204" pitchFamily="34" charset="0"/>
                <a:cs typeface="Arial" panose="020B0604020202020204" pitchFamily="34" charset="0"/>
              </a:rPr>
              <a:t>Their needs are caused by providing necessary </a:t>
            </a:r>
            <a:r>
              <a:rPr lang="en-GB" sz="1400" dirty="0" smtClean="0">
                <a:solidFill>
                  <a:schemeClr val="tx1"/>
                </a:solidFill>
                <a:latin typeface="Arial" panose="020B0604020202020204" pitchFamily="34" charset="0"/>
                <a:cs typeface="Arial" panose="020B0604020202020204" pitchFamily="34" charset="0"/>
              </a:rPr>
              <a:t>care for an adult. </a:t>
            </a:r>
            <a:r>
              <a:rPr lang="en-GB" sz="1400" dirty="0">
                <a:solidFill>
                  <a:schemeClr val="tx1"/>
                </a:solidFill>
                <a:latin typeface="Arial" panose="020B0604020202020204" pitchFamily="34" charset="0"/>
                <a:cs typeface="Arial" panose="020B0604020202020204" pitchFamily="34" charset="0"/>
              </a:rPr>
              <a:t>As a result:</a:t>
            </a:r>
          </a:p>
          <a:p>
            <a:pPr marL="450850" indent="-273050" fontAlgn="auto">
              <a:spcBef>
                <a:spcPts val="0"/>
              </a:spcBef>
              <a:spcAft>
                <a:spcPts val="0"/>
              </a:spcAft>
              <a:buClr>
                <a:schemeClr val="tx1">
                  <a:lumMod val="50000"/>
                  <a:lumOff val="50000"/>
                </a:schemeClr>
              </a:buClr>
              <a:buSzPct val="100000"/>
              <a:buFont typeface="Wingdings" panose="05000000000000000000" pitchFamily="2" charset="2"/>
              <a:buChar char="n"/>
              <a:defRPr/>
            </a:pPr>
            <a:r>
              <a:rPr lang="en-GB" sz="1400" b="1" dirty="0">
                <a:solidFill>
                  <a:schemeClr val="tx1"/>
                </a:solidFill>
                <a:latin typeface="Arial" panose="020B0604020202020204" pitchFamily="34" charset="0"/>
                <a:cs typeface="Arial" panose="020B0604020202020204" pitchFamily="34" charset="0"/>
              </a:rPr>
              <a:t>their health is at risk</a:t>
            </a:r>
          </a:p>
          <a:p>
            <a:pPr marL="450850" indent="-273050" fontAlgn="auto">
              <a:spcBef>
                <a:spcPts val="0"/>
              </a:spcBef>
              <a:spcAft>
                <a:spcPts val="0"/>
              </a:spcAft>
              <a:buClr>
                <a:schemeClr val="tx1">
                  <a:lumMod val="50000"/>
                  <a:lumOff val="50000"/>
                </a:schemeClr>
              </a:buClr>
              <a:buSzPct val="100000"/>
              <a:buFont typeface="Wingdings" panose="05000000000000000000" pitchFamily="2" charset="2"/>
              <a:buChar char="n"/>
              <a:defRPr/>
            </a:pPr>
            <a:r>
              <a:rPr lang="en-GB" sz="1400" dirty="0">
                <a:solidFill>
                  <a:schemeClr val="tx1"/>
                </a:solidFill>
                <a:latin typeface="Arial" panose="020B0604020202020204" pitchFamily="34" charset="0"/>
                <a:cs typeface="Arial" panose="020B0604020202020204" pitchFamily="34" charset="0"/>
              </a:rPr>
              <a:t>or they are </a:t>
            </a:r>
            <a:r>
              <a:rPr lang="en-GB" sz="1400" b="1" dirty="0">
                <a:solidFill>
                  <a:srgbClr val="C00000"/>
                </a:solidFill>
                <a:latin typeface="Arial" panose="020B0604020202020204" pitchFamily="34" charset="0"/>
                <a:cs typeface="Arial" panose="020B0604020202020204" pitchFamily="34" charset="0"/>
              </a:rPr>
              <a:t>unable to achieve </a:t>
            </a:r>
            <a:r>
              <a:rPr lang="en-GB" sz="1400" b="1" dirty="0">
                <a:solidFill>
                  <a:schemeClr val="accent1">
                    <a:lumMod val="75000"/>
                  </a:schemeClr>
                </a:solidFill>
                <a:latin typeface="Arial" panose="020B0604020202020204" pitchFamily="34" charset="0"/>
                <a:cs typeface="Arial" panose="020B0604020202020204" pitchFamily="34" charset="0"/>
              </a:rPr>
              <a:t>specified </a:t>
            </a:r>
            <a:r>
              <a:rPr lang="en-GB" sz="1400" b="1" dirty="0" smtClean="0">
                <a:solidFill>
                  <a:schemeClr val="accent1">
                    <a:lumMod val="75000"/>
                  </a:schemeClr>
                </a:solidFill>
                <a:latin typeface="Arial" panose="020B0604020202020204" pitchFamily="34" charset="0"/>
                <a:cs typeface="Arial" panose="020B0604020202020204" pitchFamily="34" charset="0"/>
              </a:rPr>
              <a:t>outcomes</a:t>
            </a:r>
            <a:endParaRPr lang="en-GB" sz="1400" dirty="0">
              <a:solidFill>
                <a:schemeClr val="tx1"/>
              </a:solidFill>
              <a:latin typeface="Arial" panose="020B0604020202020204" pitchFamily="34" charset="0"/>
              <a:cs typeface="Arial" panose="020B0604020202020204" pitchFamily="34" charset="0"/>
            </a:endParaRPr>
          </a:p>
          <a:p>
            <a:pPr marL="273050" indent="-273050" fontAlgn="auto">
              <a:spcBef>
                <a:spcPts val="0"/>
              </a:spcBef>
              <a:spcAft>
                <a:spcPts val="0"/>
              </a:spcAft>
              <a:buClr>
                <a:schemeClr val="tx1">
                  <a:lumMod val="50000"/>
                  <a:lumOff val="50000"/>
                </a:schemeClr>
              </a:buClr>
              <a:buSzPct val="100000"/>
              <a:buFont typeface="Wingdings" panose="05000000000000000000" pitchFamily="2" charset="2"/>
              <a:buChar char="n"/>
              <a:defRPr/>
            </a:pPr>
            <a:r>
              <a:rPr lang="en-GB" b="1" dirty="0" smtClean="0">
                <a:solidFill>
                  <a:schemeClr val="tx1"/>
                </a:solidFill>
                <a:latin typeface="Arial" panose="020B0604020202020204" pitchFamily="34" charset="0"/>
                <a:cs typeface="Arial" panose="020B0604020202020204" pitchFamily="34" charset="0"/>
              </a:rPr>
              <a:t>As </a:t>
            </a:r>
            <a:r>
              <a:rPr lang="en-GB" b="1" dirty="0">
                <a:solidFill>
                  <a:schemeClr val="tx1"/>
                </a:solidFill>
                <a:latin typeface="Arial" panose="020B0604020202020204" pitchFamily="34" charset="0"/>
                <a:cs typeface="Arial" panose="020B0604020202020204" pitchFamily="34" charset="0"/>
              </a:rPr>
              <a:t>a consequence there is or is likely to be a significant impact on the </a:t>
            </a:r>
            <a:r>
              <a:rPr lang="en-GB" b="1" dirty="0" smtClean="0">
                <a:solidFill>
                  <a:schemeClr val="tx1"/>
                </a:solidFill>
                <a:latin typeface="Arial" panose="020B0604020202020204" pitchFamily="34" charset="0"/>
                <a:cs typeface="Arial" panose="020B0604020202020204" pitchFamily="34" charset="0"/>
              </a:rPr>
              <a:t>carer’s well-being</a:t>
            </a:r>
            <a:endParaRPr lang="en-GB" sz="1200" dirty="0">
              <a:solidFill>
                <a:schemeClr val="tx1"/>
              </a:solidFill>
              <a:latin typeface="Arial" panose="020B0604020202020204" pitchFamily="34" charset="0"/>
              <a:cs typeface="Arial" panose="020B0604020202020204" pitchFamily="34" charset="0"/>
            </a:endParaRPr>
          </a:p>
        </p:txBody>
      </p:sp>
      <p:sp>
        <p:nvSpPr>
          <p:cNvPr id="5" name="Rounded Rectangle 4"/>
          <p:cNvSpPr/>
          <p:nvPr/>
        </p:nvSpPr>
        <p:spPr>
          <a:xfrm>
            <a:off x="395536" y="3862388"/>
            <a:ext cx="4536504" cy="2159000"/>
          </a:xfrm>
          <a:prstGeom prst="roundRect">
            <a:avLst/>
          </a:prstGeom>
          <a:solidFill>
            <a:schemeClr val="bg1"/>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fontAlgn="auto">
              <a:spcBef>
                <a:spcPts val="0"/>
              </a:spcBef>
              <a:spcAft>
                <a:spcPts val="0"/>
              </a:spcAft>
              <a:defRPr/>
            </a:pPr>
            <a:r>
              <a:rPr lang="en-GB" sz="1600" dirty="0" smtClean="0">
                <a:solidFill>
                  <a:schemeClr val="tx1"/>
                </a:solidFill>
                <a:latin typeface="Arial" panose="020B0604020202020204" pitchFamily="34" charset="0"/>
                <a:cs typeface="Arial" panose="020B0604020202020204" pitchFamily="34" charset="0"/>
              </a:rPr>
              <a:t>A carer </a:t>
            </a:r>
            <a:r>
              <a:rPr lang="en-GB" sz="1600" dirty="0">
                <a:solidFill>
                  <a:schemeClr val="tx1"/>
                </a:solidFill>
                <a:latin typeface="Arial" panose="020B0604020202020204" pitchFamily="34" charset="0"/>
                <a:cs typeface="Arial" panose="020B0604020202020204" pitchFamily="34" charset="0"/>
              </a:rPr>
              <a:t>is to be regarded as being</a:t>
            </a:r>
            <a:r>
              <a:rPr lang="en-GB" sz="1600" b="1" dirty="0">
                <a:solidFill>
                  <a:schemeClr val="tx1"/>
                </a:solidFill>
                <a:latin typeface="Arial" panose="020B0604020202020204" pitchFamily="34" charset="0"/>
                <a:cs typeface="Arial" panose="020B0604020202020204" pitchFamily="34" charset="0"/>
              </a:rPr>
              <a:t> </a:t>
            </a:r>
            <a:r>
              <a:rPr lang="en-GB" sz="1600" b="1" dirty="0">
                <a:solidFill>
                  <a:srgbClr val="C00000"/>
                </a:solidFill>
                <a:latin typeface="Arial" panose="020B0604020202020204" pitchFamily="34" charset="0"/>
                <a:cs typeface="Arial" panose="020B0604020202020204" pitchFamily="34" charset="0"/>
              </a:rPr>
              <a:t>unable to achieve</a:t>
            </a:r>
            <a:r>
              <a:rPr lang="en-GB" sz="1600" b="1" dirty="0">
                <a:solidFill>
                  <a:schemeClr val="tx1"/>
                </a:solidFill>
                <a:latin typeface="Arial" panose="020B0604020202020204" pitchFamily="34" charset="0"/>
                <a:cs typeface="Arial" panose="020B0604020202020204" pitchFamily="34" charset="0"/>
              </a:rPr>
              <a:t> </a:t>
            </a:r>
            <a:r>
              <a:rPr lang="en-GB" sz="1600" dirty="0">
                <a:solidFill>
                  <a:schemeClr val="tx1"/>
                </a:solidFill>
                <a:latin typeface="Arial" panose="020B0604020202020204" pitchFamily="34" charset="0"/>
                <a:cs typeface="Arial" panose="020B0604020202020204" pitchFamily="34" charset="0"/>
              </a:rPr>
              <a:t>an outcome if the </a:t>
            </a:r>
            <a:r>
              <a:rPr lang="en-GB" sz="1600" dirty="0" smtClean="0">
                <a:solidFill>
                  <a:schemeClr val="tx1"/>
                </a:solidFill>
                <a:latin typeface="Arial" panose="020B0604020202020204" pitchFamily="34" charset="0"/>
                <a:cs typeface="Arial" panose="020B0604020202020204" pitchFamily="34" charset="0"/>
              </a:rPr>
              <a:t>carer:</a:t>
            </a:r>
            <a:endParaRPr lang="en-GB" sz="1600" dirty="0">
              <a:solidFill>
                <a:schemeClr val="tx1"/>
              </a:solidFill>
              <a:latin typeface="Arial" panose="020B0604020202020204" pitchFamily="34" charset="0"/>
              <a:cs typeface="Arial" panose="020B0604020202020204" pitchFamily="34" charset="0"/>
            </a:endParaRPr>
          </a:p>
          <a:p>
            <a:pPr marL="171450" indent="-171450" fontAlgn="auto">
              <a:spcBef>
                <a:spcPts val="0"/>
              </a:spcBef>
              <a:spcAft>
                <a:spcPts val="0"/>
              </a:spcAft>
              <a:buClr>
                <a:schemeClr val="accent2">
                  <a:lumMod val="75000"/>
                </a:schemeClr>
              </a:buClr>
              <a:buSzPct val="100000"/>
              <a:buFont typeface="Wingdings" panose="05000000000000000000" pitchFamily="2" charset="2"/>
              <a:buChar char="n"/>
              <a:defRPr/>
            </a:pPr>
            <a:r>
              <a:rPr lang="en-GB" sz="1600" dirty="0">
                <a:solidFill>
                  <a:schemeClr val="tx1"/>
                </a:solidFill>
                <a:latin typeface="Arial" panose="020B0604020202020204" pitchFamily="34" charset="0"/>
                <a:cs typeface="Arial" panose="020B0604020202020204" pitchFamily="34" charset="0"/>
              </a:rPr>
              <a:t>is unable to achieve it without </a:t>
            </a:r>
            <a:r>
              <a:rPr lang="en-GB" sz="1600" dirty="0" smtClean="0">
                <a:solidFill>
                  <a:schemeClr val="tx1"/>
                </a:solidFill>
                <a:latin typeface="Arial" panose="020B0604020202020204" pitchFamily="34" charset="0"/>
                <a:cs typeface="Arial" panose="020B0604020202020204" pitchFamily="34" charset="0"/>
              </a:rPr>
              <a:t>assistance;</a:t>
            </a:r>
            <a:endParaRPr lang="en-GB" sz="1600" dirty="0">
              <a:solidFill>
                <a:schemeClr val="tx1"/>
              </a:solidFill>
              <a:latin typeface="Arial" panose="020B0604020202020204" pitchFamily="34" charset="0"/>
              <a:cs typeface="Arial" panose="020B0604020202020204" pitchFamily="34" charset="0"/>
            </a:endParaRPr>
          </a:p>
          <a:p>
            <a:pPr marL="171450" indent="-171450" fontAlgn="auto">
              <a:spcBef>
                <a:spcPts val="0"/>
              </a:spcBef>
              <a:spcAft>
                <a:spcPts val="0"/>
              </a:spcAft>
              <a:buClr>
                <a:schemeClr val="accent2">
                  <a:lumMod val="75000"/>
                </a:schemeClr>
              </a:buClr>
              <a:buSzPct val="100000"/>
              <a:buFont typeface="Wingdings" panose="05000000000000000000" pitchFamily="2" charset="2"/>
              <a:buChar char="n"/>
              <a:defRPr/>
            </a:pPr>
            <a:r>
              <a:rPr lang="en-GB" sz="1600" dirty="0">
                <a:solidFill>
                  <a:schemeClr val="tx1"/>
                </a:solidFill>
                <a:latin typeface="Arial" panose="020B0604020202020204" pitchFamily="34" charset="0"/>
                <a:cs typeface="Arial" panose="020B0604020202020204" pitchFamily="34" charset="0"/>
              </a:rPr>
              <a:t>is able to achieve it without assistance but doing so causes </a:t>
            </a:r>
            <a:r>
              <a:rPr lang="en-GB" sz="1600" dirty="0" smtClean="0">
                <a:solidFill>
                  <a:schemeClr val="tx1"/>
                </a:solidFill>
                <a:latin typeface="Arial" panose="020B0604020202020204" pitchFamily="34" charset="0"/>
                <a:cs typeface="Arial" panose="020B0604020202020204" pitchFamily="34" charset="0"/>
              </a:rPr>
              <a:t>significant </a:t>
            </a:r>
            <a:r>
              <a:rPr lang="en-GB" sz="1600" dirty="0">
                <a:solidFill>
                  <a:schemeClr val="tx1"/>
                </a:solidFill>
                <a:latin typeface="Arial" panose="020B0604020202020204" pitchFamily="34" charset="0"/>
                <a:cs typeface="Arial" panose="020B0604020202020204" pitchFamily="34" charset="0"/>
              </a:rPr>
              <a:t>pain, distress or </a:t>
            </a:r>
            <a:r>
              <a:rPr lang="en-GB" sz="1600" dirty="0" smtClean="0">
                <a:solidFill>
                  <a:schemeClr val="tx1"/>
                </a:solidFill>
                <a:latin typeface="Arial" panose="020B0604020202020204" pitchFamily="34" charset="0"/>
                <a:cs typeface="Arial" panose="020B0604020202020204" pitchFamily="34" charset="0"/>
              </a:rPr>
              <a:t>anxiety, or </a:t>
            </a:r>
            <a:r>
              <a:rPr lang="en-GB" sz="1600" dirty="0">
                <a:solidFill>
                  <a:schemeClr val="tx1"/>
                </a:solidFill>
                <a:latin typeface="Arial" panose="020B0604020202020204" pitchFamily="34" charset="0"/>
                <a:cs typeface="Arial" panose="020B0604020202020204" pitchFamily="34" charset="0"/>
              </a:rPr>
              <a:t>is likely to endanger </a:t>
            </a:r>
            <a:r>
              <a:rPr lang="en-GB" sz="1600" dirty="0" smtClean="0">
                <a:solidFill>
                  <a:schemeClr val="tx1"/>
                </a:solidFill>
                <a:latin typeface="Arial" panose="020B0604020202020204" pitchFamily="34" charset="0"/>
                <a:cs typeface="Arial" panose="020B0604020202020204" pitchFamily="34" charset="0"/>
              </a:rPr>
              <a:t>health </a:t>
            </a:r>
            <a:r>
              <a:rPr lang="en-GB" sz="1600" dirty="0">
                <a:solidFill>
                  <a:schemeClr val="tx1"/>
                </a:solidFill>
                <a:latin typeface="Arial" panose="020B0604020202020204" pitchFamily="34" charset="0"/>
                <a:cs typeface="Arial" panose="020B0604020202020204" pitchFamily="34" charset="0"/>
              </a:rPr>
              <a:t>or </a:t>
            </a:r>
            <a:r>
              <a:rPr lang="en-GB" sz="1600" dirty="0" smtClean="0">
                <a:solidFill>
                  <a:schemeClr val="tx1"/>
                </a:solidFill>
                <a:latin typeface="Arial" panose="020B0604020202020204" pitchFamily="34" charset="0"/>
                <a:cs typeface="Arial" panose="020B0604020202020204" pitchFamily="34" charset="0"/>
              </a:rPr>
              <a:t>safety</a:t>
            </a:r>
            <a:endParaRPr lang="en-GB" sz="1600" dirty="0">
              <a:solidFill>
                <a:schemeClr val="tx1"/>
              </a:solidFill>
              <a:latin typeface="Arial" panose="020B0604020202020204" pitchFamily="34" charset="0"/>
              <a:cs typeface="Arial" panose="020B0604020202020204" pitchFamily="34" charset="0"/>
            </a:endParaRPr>
          </a:p>
          <a:p>
            <a:pPr algn="ctr" fontAlgn="auto">
              <a:spcBef>
                <a:spcPts val="0"/>
              </a:spcBef>
              <a:spcAft>
                <a:spcPts val="0"/>
              </a:spcAft>
              <a:defRPr/>
            </a:pPr>
            <a:endParaRPr lang="en-GB" sz="1200" dirty="0">
              <a:solidFill>
                <a:schemeClr val="tx1"/>
              </a:solidFill>
              <a:latin typeface="Arial" panose="020B0604020202020204" pitchFamily="34" charset="0"/>
              <a:cs typeface="Arial" panose="020B0604020202020204" pitchFamily="34" charset="0"/>
            </a:endParaRPr>
          </a:p>
        </p:txBody>
      </p:sp>
      <p:sp>
        <p:nvSpPr>
          <p:cNvPr id="7" name="Rounded Rectangle 6"/>
          <p:cNvSpPr/>
          <p:nvPr/>
        </p:nvSpPr>
        <p:spPr>
          <a:xfrm>
            <a:off x="5076056" y="836712"/>
            <a:ext cx="3816424" cy="518467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GB" sz="1600" dirty="0">
                <a:solidFill>
                  <a:schemeClr val="tx1"/>
                </a:solidFill>
                <a:latin typeface="Arial" panose="020B0604020202020204" pitchFamily="34" charset="0"/>
                <a:cs typeface="Arial" panose="020B0604020202020204" pitchFamily="34" charset="0"/>
              </a:rPr>
              <a:t>The</a:t>
            </a:r>
            <a:r>
              <a:rPr lang="en-GB" sz="1600" dirty="0">
                <a:solidFill>
                  <a:schemeClr val="accent1"/>
                </a:solidFill>
                <a:latin typeface="Arial" panose="020B0604020202020204" pitchFamily="34" charset="0"/>
                <a:cs typeface="Arial" panose="020B0604020202020204" pitchFamily="34" charset="0"/>
              </a:rPr>
              <a:t> </a:t>
            </a:r>
            <a:r>
              <a:rPr lang="en-GB" sz="1600" b="1" dirty="0">
                <a:solidFill>
                  <a:schemeClr val="accent1">
                    <a:lumMod val="75000"/>
                  </a:schemeClr>
                </a:solidFill>
                <a:latin typeface="Arial" panose="020B0604020202020204" pitchFamily="34" charset="0"/>
                <a:cs typeface="Arial" panose="020B0604020202020204" pitchFamily="34" charset="0"/>
              </a:rPr>
              <a:t>specified outcomes</a:t>
            </a:r>
            <a:r>
              <a:rPr lang="en-GB" sz="1600" dirty="0">
                <a:solidFill>
                  <a:schemeClr val="tx1"/>
                </a:solidFill>
                <a:latin typeface="Arial" panose="020B0604020202020204" pitchFamily="34" charset="0"/>
                <a:cs typeface="Arial" panose="020B0604020202020204" pitchFamily="34" charset="0"/>
              </a:rPr>
              <a:t> are:</a:t>
            </a:r>
          </a:p>
          <a:p>
            <a:pPr marL="273050" indent="-273050" fontAlgn="auto">
              <a:spcBef>
                <a:spcPts val="0"/>
              </a:spcBef>
              <a:spcAft>
                <a:spcPts val="0"/>
              </a:spcAft>
              <a:buClr>
                <a:schemeClr val="accent1">
                  <a:lumMod val="75000"/>
                </a:schemeClr>
              </a:buClr>
              <a:buSzPct val="100000"/>
              <a:buFont typeface="Wingdings" panose="05000000000000000000" pitchFamily="2" charset="2"/>
              <a:buChar char="n"/>
              <a:defRPr/>
            </a:pPr>
            <a:r>
              <a:rPr lang="en-GB" sz="1600" dirty="0">
                <a:solidFill>
                  <a:schemeClr val="tx1"/>
                </a:solidFill>
                <a:latin typeface="Arial" panose="020B0604020202020204" pitchFamily="34" charset="0"/>
                <a:cs typeface="Arial" panose="020B0604020202020204" pitchFamily="34" charset="0"/>
              </a:rPr>
              <a:t>Carrying out any caring responsibilities the carer has for a child</a:t>
            </a:r>
          </a:p>
          <a:p>
            <a:pPr marL="273050" indent="-273050" fontAlgn="auto">
              <a:spcBef>
                <a:spcPts val="0"/>
              </a:spcBef>
              <a:spcAft>
                <a:spcPts val="0"/>
              </a:spcAft>
              <a:buClr>
                <a:schemeClr val="accent1">
                  <a:lumMod val="75000"/>
                </a:schemeClr>
              </a:buClr>
              <a:buSzPct val="100000"/>
              <a:buFont typeface="Wingdings" panose="05000000000000000000" pitchFamily="2" charset="2"/>
              <a:buChar char="n"/>
              <a:defRPr/>
            </a:pPr>
            <a:r>
              <a:rPr lang="en-GB" sz="1600" dirty="0">
                <a:solidFill>
                  <a:schemeClr val="tx1"/>
                </a:solidFill>
                <a:latin typeface="Arial" panose="020B0604020202020204" pitchFamily="34" charset="0"/>
                <a:cs typeface="Arial" panose="020B0604020202020204" pitchFamily="34" charset="0"/>
              </a:rPr>
              <a:t>Providing care to other persons for whom the carer provides care</a:t>
            </a:r>
          </a:p>
          <a:p>
            <a:pPr marL="273050" indent="-273050" fontAlgn="auto">
              <a:spcBef>
                <a:spcPts val="0"/>
              </a:spcBef>
              <a:spcAft>
                <a:spcPts val="0"/>
              </a:spcAft>
              <a:buClr>
                <a:schemeClr val="accent1">
                  <a:lumMod val="75000"/>
                </a:schemeClr>
              </a:buClr>
              <a:buSzPct val="100000"/>
              <a:buFont typeface="Wingdings" panose="05000000000000000000" pitchFamily="2" charset="2"/>
              <a:buChar char="n"/>
              <a:defRPr/>
            </a:pPr>
            <a:r>
              <a:rPr lang="en-GB" sz="1600" dirty="0">
                <a:solidFill>
                  <a:schemeClr val="tx1"/>
                </a:solidFill>
                <a:latin typeface="Arial" panose="020B0604020202020204" pitchFamily="34" charset="0"/>
                <a:cs typeface="Arial" panose="020B0604020202020204" pitchFamily="34" charset="0"/>
              </a:rPr>
              <a:t>Maintaining a habitable home environment</a:t>
            </a:r>
          </a:p>
          <a:p>
            <a:pPr marL="273050" indent="-273050" fontAlgn="auto">
              <a:spcBef>
                <a:spcPts val="0"/>
              </a:spcBef>
              <a:spcAft>
                <a:spcPts val="0"/>
              </a:spcAft>
              <a:buClr>
                <a:schemeClr val="accent1">
                  <a:lumMod val="75000"/>
                </a:schemeClr>
              </a:buClr>
              <a:buSzPct val="100000"/>
              <a:buFont typeface="Wingdings" panose="05000000000000000000" pitchFamily="2" charset="2"/>
              <a:buChar char="n"/>
              <a:defRPr/>
            </a:pPr>
            <a:r>
              <a:rPr lang="en-GB" sz="1600" dirty="0">
                <a:solidFill>
                  <a:schemeClr val="tx1"/>
                </a:solidFill>
                <a:latin typeface="Arial" panose="020B0604020202020204" pitchFamily="34" charset="0"/>
                <a:cs typeface="Arial" panose="020B0604020202020204" pitchFamily="34" charset="0"/>
              </a:rPr>
              <a:t>Managing and maintaining nutrition</a:t>
            </a:r>
          </a:p>
          <a:p>
            <a:pPr marL="273050" indent="-273050" fontAlgn="auto">
              <a:spcBef>
                <a:spcPts val="0"/>
              </a:spcBef>
              <a:spcAft>
                <a:spcPts val="0"/>
              </a:spcAft>
              <a:buClr>
                <a:schemeClr val="accent1">
                  <a:lumMod val="75000"/>
                </a:schemeClr>
              </a:buClr>
              <a:buSzPct val="100000"/>
              <a:buFont typeface="Wingdings" panose="05000000000000000000" pitchFamily="2" charset="2"/>
              <a:buChar char="n"/>
              <a:defRPr/>
            </a:pPr>
            <a:r>
              <a:rPr lang="en-GB" sz="1600" dirty="0">
                <a:solidFill>
                  <a:schemeClr val="tx1"/>
                </a:solidFill>
                <a:latin typeface="Arial" panose="020B0604020202020204" pitchFamily="34" charset="0"/>
                <a:cs typeface="Arial" panose="020B0604020202020204" pitchFamily="34" charset="0"/>
              </a:rPr>
              <a:t>Developing and maintaining family or other personal relationships</a:t>
            </a:r>
          </a:p>
          <a:p>
            <a:pPr marL="273050" indent="-273050" fontAlgn="auto">
              <a:spcBef>
                <a:spcPts val="0"/>
              </a:spcBef>
              <a:spcAft>
                <a:spcPts val="0"/>
              </a:spcAft>
              <a:buClr>
                <a:schemeClr val="accent1">
                  <a:lumMod val="75000"/>
                </a:schemeClr>
              </a:buClr>
              <a:buSzPct val="100000"/>
              <a:buFont typeface="Wingdings" panose="05000000000000000000" pitchFamily="2" charset="2"/>
              <a:buChar char="n"/>
              <a:defRPr/>
            </a:pPr>
            <a:r>
              <a:rPr lang="en-GB" sz="1600" dirty="0">
                <a:solidFill>
                  <a:schemeClr val="tx1"/>
                </a:solidFill>
                <a:latin typeface="Arial" panose="020B0604020202020204" pitchFamily="34" charset="0"/>
                <a:cs typeface="Arial" panose="020B0604020202020204" pitchFamily="34" charset="0"/>
              </a:rPr>
              <a:t>Engaging in work, training, education or volunteering</a:t>
            </a:r>
          </a:p>
          <a:p>
            <a:pPr marL="273050" indent="-273050" fontAlgn="auto">
              <a:spcBef>
                <a:spcPts val="0"/>
              </a:spcBef>
              <a:spcAft>
                <a:spcPts val="0"/>
              </a:spcAft>
              <a:buClr>
                <a:schemeClr val="accent1">
                  <a:lumMod val="75000"/>
                </a:schemeClr>
              </a:buClr>
              <a:buSzPct val="100000"/>
              <a:buFont typeface="Wingdings" panose="05000000000000000000" pitchFamily="2" charset="2"/>
              <a:buChar char="n"/>
              <a:defRPr/>
            </a:pPr>
            <a:r>
              <a:rPr lang="en-GB" sz="1600" dirty="0">
                <a:solidFill>
                  <a:schemeClr val="tx1"/>
                </a:solidFill>
                <a:latin typeface="Arial" panose="020B0604020202020204" pitchFamily="34" charset="0"/>
                <a:cs typeface="Arial" panose="020B0604020202020204" pitchFamily="34" charset="0"/>
              </a:rPr>
              <a:t>M</a:t>
            </a:r>
            <a:r>
              <a:rPr lang="en-GB" sz="1600" dirty="0">
                <a:solidFill>
                  <a:schemeClr val="tx1">
                    <a:lumMod val="95000"/>
                    <a:lumOff val="5000"/>
                  </a:schemeClr>
                </a:solidFill>
                <a:latin typeface="Arial" panose="020B0604020202020204" pitchFamily="34" charset="0"/>
                <a:cs typeface="Arial" panose="020B0604020202020204" pitchFamily="34" charset="0"/>
              </a:rPr>
              <a:t>aking use of necessary facilities or services in the local community including recreational facilities or services </a:t>
            </a:r>
          </a:p>
          <a:p>
            <a:pPr marL="273050" indent="-273050" fontAlgn="auto">
              <a:spcBef>
                <a:spcPts val="0"/>
              </a:spcBef>
              <a:spcAft>
                <a:spcPts val="0"/>
              </a:spcAft>
              <a:buClr>
                <a:schemeClr val="accent1">
                  <a:lumMod val="75000"/>
                </a:schemeClr>
              </a:buClr>
              <a:buSzPct val="100000"/>
              <a:buFont typeface="Wingdings" panose="05000000000000000000" pitchFamily="2" charset="2"/>
              <a:buChar char="n"/>
              <a:defRPr/>
            </a:pPr>
            <a:r>
              <a:rPr lang="en-GB" sz="1600" dirty="0">
                <a:solidFill>
                  <a:schemeClr val="tx1"/>
                </a:solidFill>
                <a:latin typeface="Arial" panose="020B0604020202020204" pitchFamily="34" charset="0"/>
                <a:cs typeface="Arial" panose="020B0604020202020204" pitchFamily="34" charset="0"/>
              </a:rPr>
              <a:t>Engaging in recreational </a:t>
            </a:r>
            <a:r>
              <a:rPr lang="en-GB" sz="1600" dirty="0" smtClean="0">
                <a:solidFill>
                  <a:schemeClr val="tx1"/>
                </a:solidFill>
                <a:latin typeface="Arial" panose="020B0604020202020204" pitchFamily="34" charset="0"/>
                <a:cs typeface="Arial" panose="020B0604020202020204" pitchFamily="34" charset="0"/>
              </a:rPr>
              <a:t>activities</a:t>
            </a:r>
            <a:endParaRPr lang="en-GB" sz="1600" dirty="0">
              <a:solidFill>
                <a:schemeClr val="tx1"/>
              </a:solidFill>
              <a:latin typeface="Arial" panose="020B0604020202020204" pitchFamily="34" charset="0"/>
              <a:cs typeface="Arial" panose="020B0604020202020204" pitchFamily="34" charset="0"/>
            </a:endParaRPr>
          </a:p>
        </p:txBody>
      </p:sp>
      <p:cxnSp>
        <p:nvCxnSpPr>
          <p:cNvPr id="44" name="Elbow Connector 43"/>
          <p:cNvCxnSpPr/>
          <p:nvPr/>
        </p:nvCxnSpPr>
        <p:spPr>
          <a:xfrm flipV="1">
            <a:off x="4212779" y="1124744"/>
            <a:ext cx="503237" cy="1331913"/>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3" name="Elbow Connector 52"/>
          <p:cNvCxnSpPr/>
          <p:nvPr/>
        </p:nvCxnSpPr>
        <p:spPr>
          <a:xfrm rot="5400000">
            <a:off x="-306448" y="2997510"/>
            <a:ext cx="1781547" cy="377577"/>
          </a:xfrm>
          <a:prstGeom prst="bentConnector3">
            <a:avLst>
              <a:gd name="adj1" fmla="val 50000"/>
            </a:avLst>
          </a:prstGeom>
          <a:ln>
            <a:tailEnd type="arrow"/>
          </a:ln>
        </p:spPr>
        <p:style>
          <a:lnRef idx="2">
            <a:schemeClr val="accent2"/>
          </a:lnRef>
          <a:fillRef idx="0">
            <a:schemeClr val="accent2"/>
          </a:fillRef>
          <a:effectRef idx="1">
            <a:schemeClr val="accent2"/>
          </a:effectRef>
          <a:fontRef idx="minor">
            <a:schemeClr val="tx1"/>
          </a:fontRef>
        </p:style>
      </p:cxnSp>
      <p:sp>
        <p:nvSpPr>
          <p:cNvPr id="25609" name="Slide Number Placeholder 2"/>
          <p:cNvSpPr>
            <a:spLocks noGrp="1"/>
          </p:cNvSpPr>
          <p:nvPr>
            <p:ph type="sldNum" sz="quarter" idx="4294967295"/>
          </p:nvPr>
        </p:nvSpPr>
        <p:spPr bwMode="auto">
          <a:xfrm>
            <a:off x="6553200" y="6356350"/>
            <a:ext cx="2133600"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7D3F6F56-5381-4338-A7E2-A7D3F8A7DCDF}" type="slidenum">
              <a:rPr lang="en-GB" smtClean="0"/>
              <a:pPr fontAlgn="base">
                <a:spcBef>
                  <a:spcPct val="0"/>
                </a:spcBef>
                <a:spcAft>
                  <a:spcPct val="0"/>
                </a:spcAft>
                <a:defRPr/>
              </a:pPr>
              <a:t>22</a:t>
            </a:fld>
            <a:endParaRPr lang="en-GB" smtClean="0"/>
          </a:p>
        </p:txBody>
      </p:sp>
      <p:sp>
        <p:nvSpPr>
          <p:cNvPr id="25610" name="Title 1"/>
          <p:cNvSpPr>
            <a:spLocks noGrp="1"/>
          </p:cNvSpPr>
          <p:nvPr>
            <p:ph type="title"/>
          </p:nvPr>
        </p:nvSpPr>
        <p:spPr bwMode="auto">
          <a:xfrm>
            <a:off x="179388" y="188913"/>
            <a:ext cx="6337300" cy="1008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GB" altLang="en-US" sz="2800" b="1" dirty="0" smtClean="0">
                <a:solidFill>
                  <a:srgbClr val="A1006B"/>
                </a:solidFill>
                <a:latin typeface="Arial" pitchFamily="34" charset="0"/>
                <a:cs typeface="Arial" pitchFamily="34" charset="0"/>
              </a:rPr>
              <a:t>Carers’ eligibility threshold</a:t>
            </a:r>
          </a:p>
        </p:txBody>
      </p:sp>
    </p:spTree>
    <p:extLst>
      <p:ext uri="{BB962C8B-B14F-4D97-AF65-F5344CB8AC3E}">
        <p14:creationId xmlns:p14="http://schemas.microsoft.com/office/powerpoint/2010/main" val="3003424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wipe(down)">
                                      <p:cBhvr>
                                        <p:cTn id="7" dur="580">
                                          <p:stCondLst>
                                            <p:cond delay="0"/>
                                          </p:stCondLst>
                                        </p:cTn>
                                        <p:tgtEl>
                                          <p:spTgt spid="4">
                                            <p:txEl>
                                              <p:pRg st="4" end="4"/>
                                            </p:txEl>
                                          </p:spTgt>
                                        </p:tgtEl>
                                      </p:cBhvr>
                                    </p:animEffect>
                                    <p:anim calcmode="lin" valueType="num">
                                      <p:cBhvr>
                                        <p:cTn id="8" dur="1822" tmFilter="0,0; 0.14,0.36; 0.43,0.73; 0.71,0.91; 1.0,1.0">
                                          <p:stCondLst>
                                            <p:cond delay="0"/>
                                          </p:stCondLst>
                                        </p:cTn>
                                        <p:tgtEl>
                                          <p:spTgt spid="4">
                                            <p:txEl>
                                              <p:pRg st="4" end="4"/>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4" end="4"/>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4" end="4"/>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4" end="4"/>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4" end="4"/>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4" end="4"/>
                                            </p:txEl>
                                          </p:spTgt>
                                        </p:tgtEl>
                                      </p:cBhvr>
                                      <p:to x="100000" y="60000"/>
                                    </p:animScale>
                                    <p:animScale>
                                      <p:cBhvr>
                                        <p:cTn id="14" dur="166" decel="50000">
                                          <p:stCondLst>
                                            <p:cond delay="676"/>
                                          </p:stCondLst>
                                        </p:cTn>
                                        <p:tgtEl>
                                          <p:spTgt spid="4">
                                            <p:txEl>
                                              <p:pRg st="4" end="4"/>
                                            </p:txEl>
                                          </p:spTgt>
                                        </p:tgtEl>
                                      </p:cBhvr>
                                      <p:to x="100000" y="100000"/>
                                    </p:animScale>
                                    <p:animScale>
                                      <p:cBhvr>
                                        <p:cTn id="15" dur="26">
                                          <p:stCondLst>
                                            <p:cond delay="1312"/>
                                          </p:stCondLst>
                                        </p:cTn>
                                        <p:tgtEl>
                                          <p:spTgt spid="4">
                                            <p:txEl>
                                              <p:pRg st="4" end="4"/>
                                            </p:txEl>
                                          </p:spTgt>
                                        </p:tgtEl>
                                      </p:cBhvr>
                                      <p:to x="100000" y="80000"/>
                                    </p:animScale>
                                    <p:animScale>
                                      <p:cBhvr>
                                        <p:cTn id="16" dur="166" decel="50000">
                                          <p:stCondLst>
                                            <p:cond delay="1338"/>
                                          </p:stCondLst>
                                        </p:cTn>
                                        <p:tgtEl>
                                          <p:spTgt spid="4">
                                            <p:txEl>
                                              <p:pRg st="4" end="4"/>
                                            </p:txEl>
                                          </p:spTgt>
                                        </p:tgtEl>
                                      </p:cBhvr>
                                      <p:to x="100000" y="100000"/>
                                    </p:animScale>
                                    <p:animScale>
                                      <p:cBhvr>
                                        <p:cTn id="17" dur="26">
                                          <p:stCondLst>
                                            <p:cond delay="1642"/>
                                          </p:stCondLst>
                                        </p:cTn>
                                        <p:tgtEl>
                                          <p:spTgt spid="4">
                                            <p:txEl>
                                              <p:pRg st="4" end="4"/>
                                            </p:txEl>
                                          </p:spTgt>
                                        </p:tgtEl>
                                      </p:cBhvr>
                                      <p:to x="100000" y="90000"/>
                                    </p:animScale>
                                    <p:animScale>
                                      <p:cBhvr>
                                        <p:cTn id="18" dur="166" decel="50000">
                                          <p:stCondLst>
                                            <p:cond delay="1668"/>
                                          </p:stCondLst>
                                        </p:cTn>
                                        <p:tgtEl>
                                          <p:spTgt spid="4">
                                            <p:txEl>
                                              <p:pRg st="4" end="4"/>
                                            </p:txEl>
                                          </p:spTgt>
                                        </p:tgtEl>
                                      </p:cBhvr>
                                      <p:to x="100000" y="100000"/>
                                    </p:animScale>
                                    <p:animScale>
                                      <p:cBhvr>
                                        <p:cTn id="19" dur="26">
                                          <p:stCondLst>
                                            <p:cond delay="1808"/>
                                          </p:stCondLst>
                                        </p:cTn>
                                        <p:tgtEl>
                                          <p:spTgt spid="4">
                                            <p:txEl>
                                              <p:pRg st="4" end="4"/>
                                            </p:txEl>
                                          </p:spTgt>
                                        </p:tgtEl>
                                      </p:cBhvr>
                                      <p:to x="100000" y="95000"/>
                                    </p:animScale>
                                    <p:animScale>
                                      <p:cBhvr>
                                        <p:cTn id="20" dur="166" decel="50000">
                                          <p:stCondLst>
                                            <p:cond delay="1834"/>
                                          </p:stCondLst>
                                        </p:cTn>
                                        <p:tgtEl>
                                          <p:spTgt spid="4">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bwMode="auto">
          <a:xfrm>
            <a:off x="250924" y="260698"/>
            <a:ext cx="6337300" cy="1008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b="1" dirty="0" smtClean="0">
                <a:solidFill>
                  <a:srgbClr val="A1006B"/>
                </a:solidFill>
              </a:rPr>
              <a:t>Record-keeping and informing individuals</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3406176963"/>
              </p:ext>
            </p:extLst>
          </p:nvPr>
        </p:nvGraphicFramePr>
        <p:xfrm>
          <a:off x="179512" y="1196752"/>
          <a:ext cx="8507288" cy="5069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971401" y="3163119"/>
            <a:ext cx="576263" cy="769937"/>
          </a:xfrm>
          <a:prstGeom prst="rect">
            <a:avLst/>
          </a:prstGeom>
          <a:noFill/>
        </p:spPr>
        <p:txBody>
          <a:bodyPr>
            <a:spAutoFit/>
          </a:bodyPr>
          <a:lstStyle/>
          <a:p>
            <a:pPr fontAlgn="auto">
              <a:spcBef>
                <a:spcPts val="0"/>
              </a:spcBef>
              <a:spcAft>
                <a:spcPts val="0"/>
              </a:spcAft>
              <a:defRPr/>
            </a:pPr>
            <a:r>
              <a:rPr lang="en-GB" sz="4400" b="1" dirty="0">
                <a:effectLst>
                  <a:outerShdw blurRad="38100" dist="38100" dir="2700000" algn="tl">
                    <a:srgbClr val="000000">
                      <a:alpha val="43137"/>
                    </a:srgbClr>
                  </a:outerShdw>
                </a:effectLst>
                <a:cs typeface="Arial" panose="020B0604020202020204" pitchFamily="34" charset="0"/>
              </a:rPr>
              <a:t>?</a:t>
            </a:r>
          </a:p>
        </p:txBody>
      </p:sp>
      <p:sp>
        <p:nvSpPr>
          <p:cNvPr id="27654" name="Slide Number Placeholder 6"/>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9C0B9802-5E59-4A9F-8B9B-40CAA805AF70}" type="slidenum">
              <a:rPr lang="en-GB" altLang="en-US" smtClean="0"/>
              <a:pPr eaLnBrk="1" fontAlgn="base" hangingPunct="1">
                <a:spcBef>
                  <a:spcPct val="0"/>
                </a:spcBef>
                <a:spcAft>
                  <a:spcPct val="0"/>
                </a:spcAft>
              </a:pPr>
              <a:t>23</a:t>
            </a:fld>
            <a:endParaRPr lang="en-GB" alt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1520" y="260648"/>
            <a:ext cx="6336704" cy="1008112"/>
          </a:xfrm>
        </p:spPr>
        <p:txBody>
          <a:bodyPr/>
          <a:lstStyle/>
          <a:p>
            <a:r>
              <a:rPr lang="en-GB" b="1" dirty="0" smtClean="0">
                <a:solidFill>
                  <a:srgbClr val="A1006B"/>
                </a:solidFill>
              </a:rPr>
              <a:t>Next steps</a:t>
            </a:r>
            <a:endParaRPr lang="en-GB" b="1" dirty="0">
              <a:solidFill>
                <a:srgbClr val="A1006B"/>
              </a:solidFill>
            </a:endParaRPr>
          </a:p>
        </p:txBody>
      </p:sp>
      <p:sp>
        <p:nvSpPr>
          <p:cNvPr id="5" name="Slide Number Placeholder 4"/>
          <p:cNvSpPr>
            <a:spLocks noGrp="1"/>
          </p:cNvSpPr>
          <p:nvPr>
            <p:ph type="sldNum" sz="quarter" idx="11"/>
          </p:nvPr>
        </p:nvSpPr>
        <p:spPr/>
        <p:txBody>
          <a:bodyPr/>
          <a:lstStyle/>
          <a:p>
            <a:pPr>
              <a:defRPr/>
            </a:pPr>
            <a:fld id="{0F4E1274-1B1C-4DE5-AB0A-47E6E65C08B7}" type="slidenum">
              <a:rPr lang="en-GB" smtClean="0"/>
              <a:pPr>
                <a:defRPr/>
              </a:pPr>
              <a:t>24</a:t>
            </a:fld>
            <a:endParaRPr lang="en-GB" dirty="0"/>
          </a:p>
        </p:txBody>
      </p:sp>
      <p:graphicFrame>
        <p:nvGraphicFramePr>
          <p:cNvPr id="2" name="Diagram 1"/>
          <p:cNvGraphicFramePr/>
          <p:nvPr>
            <p:extLst>
              <p:ext uri="{D42A27DB-BD31-4B8C-83A1-F6EECF244321}">
                <p14:modId xmlns:p14="http://schemas.microsoft.com/office/powerpoint/2010/main" val="2593767439"/>
              </p:ext>
            </p:extLst>
          </p:nvPr>
        </p:nvGraphicFramePr>
        <p:xfrm>
          <a:off x="323528" y="1124744"/>
          <a:ext cx="8496944" cy="4336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66140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bwMode="auto">
          <a:xfrm>
            <a:off x="179388" y="188913"/>
            <a:ext cx="6337300" cy="1008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b="1" dirty="0" smtClean="0">
                <a:solidFill>
                  <a:srgbClr val="A1006B"/>
                </a:solidFill>
              </a:rPr>
              <a:t>Summary</a:t>
            </a:r>
          </a:p>
        </p:txBody>
      </p:sp>
      <p:sp>
        <p:nvSpPr>
          <p:cNvPr id="28675" name="Content Placeholder 2"/>
          <p:cNvSpPr>
            <a:spLocks noGrp="1"/>
          </p:cNvSpPr>
          <p:nvPr>
            <p:ph idx="4294967295"/>
          </p:nvPr>
        </p:nvSpPr>
        <p:spPr bwMode="auto">
          <a:xfrm>
            <a:off x="457200" y="1124744"/>
            <a:ext cx="8229600" cy="4525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 typeface="Wingdings" panose="05000000000000000000" pitchFamily="2" charset="2"/>
              <a:buChar char="§"/>
            </a:pPr>
            <a:r>
              <a:rPr lang="en-GB" altLang="en-US" sz="2000" dirty="0" smtClean="0">
                <a:latin typeface="Arial" pitchFamily="34" charset="0"/>
                <a:cs typeface="Arial" pitchFamily="34" charset="0"/>
              </a:rPr>
              <a:t>Assessment based on appearance of need for care and support:</a:t>
            </a:r>
          </a:p>
          <a:p>
            <a:pPr lvl="1" eaLnBrk="1" hangingPunct="1">
              <a:buFont typeface="Wingdings" panose="05000000000000000000" pitchFamily="2" charset="2"/>
              <a:buChar char="§"/>
            </a:pPr>
            <a:r>
              <a:rPr lang="en-GB" altLang="en-US" sz="2000" dirty="0" smtClean="0">
                <a:latin typeface="Arial" pitchFamily="34" charset="0"/>
                <a:cs typeface="Arial" pitchFamily="34" charset="0"/>
              </a:rPr>
              <a:t>Consider the person’s needs and the outcomes they want to achieve</a:t>
            </a:r>
          </a:p>
          <a:p>
            <a:pPr lvl="1" eaLnBrk="1" hangingPunct="1">
              <a:buFont typeface="Wingdings" panose="05000000000000000000" pitchFamily="2" charset="2"/>
              <a:buChar char="§"/>
            </a:pPr>
            <a:r>
              <a:rPr lang="en-GB" altLang="en-US" sz="2000" dirty="0" smtClean="0">
                <a:latin typeface="Arial" pitchFamily="34" charset="0"/>
                <a:cs typeface="Arial" pitchFamily="34" charset="0"/>
              </a:rPr>
              <a:t>Be </a:t>
            </a:r>
            <a:r>
              <a:rPr lang="en-GB" altLang="en-US" sz="2000" dirty="0">
                <a:latin typeface="Arial" pitchFamily="34" charset="0"/>
                <a:cs typeface="Arial" pitchFamily="34" charset="0"/>
              </a:rPr>
              <a:t>appropriate and proportionate</a:t>
            </a:r>
          </a:p>
          <a:p>
            <a:pPr lvl="1" eaLnBrk="1" hangingPunct="1">
              <a:buFont typeface="Wingdings" panose="05000000000000000000" pitchFamily="2" charset="2"/>
              <a:buChar char="§"/>
            </a:pPr>
            <a:r>
              <a:rPr lang="en-GB" altLang="en-US" sz="2000" dirty="0" smtClean="0">
                <a:latin typeface="Arial" pitchFamily="34" charset="0"/>
                <a:cs typeface="Arial" pitchFamily="34" charset="0"/>
              </a:rPr>
              <a:t>Take a strengths-based approach</a:t>
            </a:r>
          </a:p>
          <a:p>
            <a:pPr lvl="1" eaLnBrk="1" hangingPunct="1">
              <a:buFont typeface="Wingdings" panose="05000000000000000000" pitchFamily="2" charset="2"/>
              <a:buChar char="§"/>
            </a:pPr>
            <a:r>
              <a:rPr lang="en-GB" altLang="en-US" sz="2000" dirty="0" smtClean="0">
                <a:latin typeface="Arial" pitchFamily="34" charset="0"/>
                <a:cs typeface="Arial" pitchFamily="34" charset="0"/>
              </a:rPr>
              <a:t>Involve the person needing care in the assessment, and consider if they would have substantial difficulty being involved</a:t>
            </a:r>
          </a:p>
          <a:p>
            <a:pPr eaLnBrk="1" hangingPunct="1">
              <a:spcBef>
                <a:spcPts val="1200"/>
              </a:spcBef>
              <a:buFont typeface="Wingdings" panose="05000000000000000000" pitchFamily="2" charset="2"/>
              <a:buChar char="§"/>
            </a:pPr>
            <a:r>
              <a:rPr lang="en-GB" altLang="en-US" sz="2000" dirty="0" smtClean="0">
                <a:latin typeface="Arial" pitchFamily="34" charset="0"/>
                <a:cs typeface="Arial" pitchFamily="34" charset="0"/>
              </a:rPr>
              <a:t>Throughout the process, also consider </a:t>
            </a:r>
            <a:r>
              <a:rPr lang="en-GB" altLang="en-US" sz="2000" dirty="0">
                <a:latin typeface="Arial" pitchFamily="34" charset="0"/>
                <a:cs typeface="Arial" pitchFamily="34" charset="0"/>
              </a:rPr>
              <a:t>if the person </a:t>
            </a:r>
            <a:r>
              <a:rPr lang="en-GB" altLang="en-US" sz="2000" dirty="0" smtClean="0">
                <a:latin typeface="Arial" pitchFamily="34" charset="0"/>
                <a:cs typeface="Arial" pitchFamily="34" charset="0"/>
              </a:rPr>
              <a:t>lacks capacity or is at </a:t>
            </a:r>
            <a:r>
              <a:rPr lang="en-GB" altLang="en-US" sz="2000" dirty="0">
                <a:latin typeface="Arial" pitchFamily="34" charset="0"/>
                <a:cs typeface="Arial" pitchFamily="34" charset="0"/>
              </a:rPr>
              <a:t>risk of abuse</a:t>
            </a:r>
          </a:p>
          <a:p>
            <a:pPr marL="342900" lvl="1" indent="-342900" eaLnBrk="1" hangingPunct="1">
              <a:spcBef>
                <a:spcPts val="1200"/>
              </a:spcBef>
              <a:buFont typeface="Wingdings" panose="05000000000000000000" pitchFamily="2" charset="2"/>
              <a:buChar char="§"/>
            </a:pPr>
            <a:r>
              <a:rPr lang="en-GB" altLang="en-US" sz="2000" dirty="0" smtClean="0">
                <a:latin typeface="Arial" pitchFamily="34" charset="0"/>
                <a:cs typeface="Arial" pitchFamily="34" charset="0"/>
              </a:rPr>
              <a:t>National eligibility threshold, for people needing carer and carers, based on outcomes and wellbeing</a:t>
            </a:r>
          </a:p>
        </p:txBody>
      </p:sp>
      <p:sp>
        <p:nvSpPr>
          <p:cNvPr id="28676"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9DEEDEBA-DEE2-477F-9B3D-C7230BADC3B9}" type="slidenum">
              <a:rPr lang="en-GB" altLang="en-US" smtClean="0"/>
              <a:pPr eaLnBrk="1" fontAlgn="base" hangingPunct="1">
                <a:spcBef>
                  <a:spcPct val="0"/>
                </a:spcBef>
                <a:spcAft>
                  <a:spcPct val="0"/>
                </a:spcAft>
              </a:pPr>
              <a:t>25</a:t>
            </a:fld>
            <a:endParaRPr lang="en-GB" altLang="en-US"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bwMode="auto">
          <a:xfrm>
            <a:off x="323528" y="332656"/>
            <a:ext cx="6336704" cy="10081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b="1" dirty="0" smtClean="0">
                <a:solidFill>
                  <a:srgbClr val="A1006B"/>
                </a:solidFill>
              </a:rPr>
              <a:t>Assessment</a:t>
            </a:r>
          </a:p>
        </p:txBody>
      </p:sp>
      <p:sp>
        <p:nvSpPr>
          <p:cNvPr id="3" name="Content Placeholder 2"/>
          <p:cNvSpPr>
            <a:spLocks noGrp="1"/>
          </p:cNvSpPr>
          <p:nvPr>
            <p:ph type="body" sz="quarter" idx="10"/>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Aft>
                <a:spcPts val="1200"/>
              </a:spcAft>
              <a:buFont typeface="Wingdings" panose="05000000000000000000" pitchFamily="2" charset="2"/>
              <a:buChar char="§"/>
            </a:pPr>
            <a:r>
              <a:rPr lang="en-GB" altLang="en-US" sz="2000" dirty="0" smtClean="0">
                <a:latin typeface="Arial" pitchFamily="34" charset="0"/>
                <a:cs typeface="Arial" pitchFamily="34" charset="0"/>
              </a:rPr>
              <a:t>Assessment is both a </a:t>
            </a:r>
            <a:r>
              <a:rPr lang="en-GB" altLang="en-US" sz="2000" b="1" dirty="0" smtClean="0">
                <a:latin typeface="Arial" pitchFamily="34" charset="0"/>
                <a:cs typeface="Arial" pitchFamily="34" charset="0"/>
              </a:rPr>
              <a:t>key process </a:t>
            </a:r>
            <a:r>
              <a:rPr lang="en-GB" altLang="en-US" sz="2000" dirty="0" smtClean="0">
                <a:latin typeface="Arial" pitchFamily="34" charset="0"/>
                <a:cs typeface="Arial" pitchFamily="34" charset="0"/>
              </a:rPr>
              <a:t>AND a </a:t>
            </a:r>
            <a:r>
              <a:rPr lang="en-GB" altLang="en-US" sz="2000" b="1" dirty="0" smtClean="0">
                <a:latin typeface="Arial" pitchFamily="34" charset="0"/>
                <a:cs typeface="Arial" pitchFamily="34" charset="0"/>
              </a:rPr>
              <a:t>critical intervention</a:t>
            </a:r>
            <a:endParaRPr lang="en-GB" altLang="en-US" sz="1200" b="1" dirty="0" smtClean="0">
              <a:latin typeface="Arial" pitchFamily="34" charset="0"/>
              <a:cs typeface="Arial" pitchFamily="34" charset="0"/>
            </a:endParaRPr>
          </a:p>
          <a:p>
            <a:pPr eaLnBrk="1" hangingPunct="1">
              <a:spcBef>
                <a:spcPts val="1200"/>
              </a:spcBef>
              <a:buFont typeface="Wingdings" panose="05000000000000000000" pitchFamily="2" charset="2"/>
              <a:buChar char="§"/>
            </a:pPr>
            <a:r>
              <a:rPr lang="en-GB" altLang="en-US" sz="2000" dirty="0" smtClean="0">
                <a:latin typeface="Arial" pitchFamily="34" charset="0"/>
                <a:cs typeface="Arial" pitchFamily="34" charset="0"/>
              </a:rPr>
              <a:t>An assessment should identify:</a:t>
            </a:r>
          </a:p>
          <a:p>
            <a:pPr lvl="1" eaLnBrk="1" hangingPunct="1">
              <a:spcBef>
                <a:spcPts val="600"/>
              </a:spcBef>
              <a:buFont typeface="Wingdings" panose="05000000000000000000" pitchFamily="2" charset="2"/>
              <a:buChar char="§"/>
            </a:pPr>
            <a:r>
              <a:rPr lang="en-GB" altLang="en-US" sz="2000" dirty="0">
                <a:latin typeface="Arial" pitchFamily="34" charset="0"/>
                <a:cs typeface="Arial" pitchFamily="34" charset="0"/>
              </a:rPr>
              <a:t>care and support </a:t>
            </a:r>
            <a:r>
              <a:rPr lang="en-GB" altLang="en-US" sz="2000" b="1" dirty="0">
                <a:latin typeface="Arial" pitchFamily="34" charset="0"/>
                <a:cs typeface="Arial" pitchFamily="34" charset="0"/>
              </a:rPr>
              <a:t>needs</a:t>
            </a:r>
            <a:endParaRPr lang="en-GB" altLang="en-US" sz="2000" dirty="0">
              <a:latin typeface="Arial" pitchFamily="34" charset="0"/>
              <a:cs typeface="Arial" pitchFamily="34" charset="0"/>
            </a:endParaRPr>
          </a:p>
          <a:p>
            <a:pPr lvl="1" eaLnBrk="1" hangingPunct="1">
              <a:spcBef>
                <a:spcPts val="600"/>
              </a:spcBef>
              <a:buFont typeface="Wingdings" panose="05000000000000000000" pitchFamily="2" charset="2"/>
              <a:buChar char="§"/>
            </a:pPr>
            <a:r>
              <a:rPr lang="en-GB" altLang="en-US" sz="2000" dirty="0" smtClean="0">
                <a:latin typeface="Arial" pitchFamily="34" charset="0"/>
                <a:cs typeface="Arial" pitchFamily="34" charset="0"/>
              </a:rPr>
              <a:t>what outcomes the individual is looking to achieve to maintain or improve their </a:t>
            </a:r>
            <a:r>
              <a:rPr lang="en-GB" altLang="en-US" sz="2000" b="1" dirty="0" smtClean="0">
                <a:latin typeface="Arial" pitchFamily="34" charset="0"/>
                <a:cs typeface="Arial" pitchFamily="34" charset="0"/>
              </a:rPr>
              <a:t>wellbeing</a:t>
            </a:r>
            <a:endParaRPr lang="en-GB" altLang="en-US" sz="2000" dirty="0" smtClean="0">
              <a:latin typeface="Arial" pitchFamily="34" charset="0"/>
              <a:cs typeface="Arial" pitchFamily="34" charset="0"/>
            </a:endParaRPr>
          </a:p>
          <a:p>
            <a:pPr lvl="1" eaLnBrk="1" hangingPunct="1">
              <a:spcBef>
                <a:spcPts val="600"/>
              </a:spcBef>
              <a:buFont typeface="Wingdings" panose="05000000000000000000" pitchFamily="2" charset="2"/>
              <a:buChar char="§"/>
            </a:pPr>
            <a:r>
              <a:rPr lang="en-GB" altLang="en-US" sz="2000" dirty="0" smtClean="0">
                <a:latin typeface="Arial" pitchFamily="34" charset="0"/>
                <a:cs typeface="Arial" pitchFamily="34" charset="0"/>
              </a:rPr>
              <a:t>how care and support might help in achieving those </a:t>
            </a:r>
            <a:r>
              <a:rPr lang="en-GB" altLang="en-US" sz="2000" b="1" dirty="0" smtClean="0">
                <a:latin typeface="Arial" pitchFamily="34" charset="0"/>
                <a:cs typeface="Arial" pitchFamily="34" charset="0"/>
              </a:rPr>
              <a:t>outcomes</a:t>
            </a:r>
          </a:p>
        </p:txBody>
      </p:sp>
      <p:sp>
        <p:nvSpPr>
          <p:cNvPr id="11268"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D1DF40BC-4129-49DF-A77B-927F1426AB66}" type="slidenum">
              <a:rPr lang="en-GB" altLang="en-US" smtClean="0"/>
              <a:pPr eaLnBrk="1" fontAlgn="base" hangingPunct="1">
                <a:spcBef>
                  <a:spcPct val="0"/>
                </a:spcBef>
                <a:spcAft>
                  <a:spcPct val="0"/>
                </a:spcAft>
              </a:pPr>
              <a:t>3</a:t>
            </a:fld>
            <a:endParaRPr lang="en-GB" alt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bwMode="auto">
          <a:xfrm>
            <a:off x="251520" y="332656"/>
            <a:ext cx="6336704" cy="10081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b="1" dirty="0" smtClean="0">
                <a:solidFill>
                  <a:srgbClr val="A1006B"/>
                </a:solidFill>
              </a:rPr>
              <a:t>Carer’s assessment</a:t>
            </a:r>
          </a:p>
        </p:txBody>
      </p:sp>
      <p:sp>
        <p:nvSpPr>
          <p:cNvPr id="12291" name="Content Placeholder 2"/>
          <p:cNvSpPr>
            <a:spLocks noGrp="1"/>
          </p:cNvSpPr>
          <p:nvPr>
            <p:ph type="body" sz="quarter" idx="10"/>
          </p:nvPr>
        </p:nvSpPr>
        <p:spPr bwMode="auto">
          <a:xfrm>
            <a:off x="229134" y="1340768"/>
            <a:ext cx="8584359" cy="43924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1200"/>
              </a:spcBef>
              <a:buFont typeface="Wingdings" panose="05000000000000000000" pitchFamily="2" charset="2"/>
              <a:buChar char="§"/>
            </a:pPr>
            <a:r>
              <a:rPr lang="en-GB" altLang="en-US" sz="2000" dirty="0" smtClean="0">
                <a:latin typeface="Arial" pitchFamily="34" charset="0"/>
                <a:cs typeface="Arial" pitchFamily="34" charset="0"/>
              </a:rPr>
              <a:t>A carer’s assessment must explore:</a:t>
            </a:r>
          </a:p>
          <a:p>
            <a:pPr lvl="1" eaLnBrk="1" hangingPunct="1">
              <a:spcBef>
                <a:spcPts val="600"/>
              </a:spcBef>
              <a:buFont typeface="Wingdings" panose="05000000000000000000" pitchFamily="2" charset="2"/>
              <a:buChar char="§"/>
            </a:pPr>
            <a:r>
              <a:rPr lang="en-GB" altLang="en-US" sz="2000" dirty="0">
                <a:latin typeface="Arial" pitchFamily="34" charset="0"/>
                <a:cs typeface="Arial" pitchFamily="34" charset="0"/>
              </a:rPr>
              <a:t>t</a:t>
            </a:r>
            <a:r>
              <a:rPr lang="en-GB" altLang="en-US" sz="2000" dirty="0" smtClean="0">
                <a:latin typeface="Arial" pitchFamily="34" charset="0"/>
                <a:cs typeface="Arial" pitchFamily="34" charset="0"/>
              </a:rPr>
              <a:t>he carer’s needs for support AND</a:t>
            </a:r>
          </a:p>
          <a:p>
            <a:pPr lvl="1" eaLnBrk="1" hangingPunct="1">
              <a:spcBef>
                <a:spcPts val="600"/>
              </a:spcBef>
              <a:buFont typeface="Wingdings" panose="05000000000000000000" pitchFamily="2" charset="2"/>
              <a:buChar char="§"/>
            </a:pPr>
            <a:r>
              <a:rPr lang="en-GB" altLang="en-US" sz="2000" dirty="0" smtClean="0">
                <a:latin typeface="Arial" pitchFamily="34" charset="0"/>
                <a:cs typeface="Arial" pitchFamily="34" charset="0"/>
              </a:rPr>
              <a:t>sustainability of caring role </a:t>
            </a:r>
          </a:p>
          <a:p>
            <a:pPr eaLnBrk="1" hangingPunct="1">
              <a:spcBef>
                <a:spcPts val="1200"/>
              </a:spcBef>
              <a:buFont typeface="Wingdings" panose="05000000000000000000" pitchFamily="2" charset="2"/>
              <a:buChar char="§"/>
            </a:pPr>
            <a:r>
              <a:rPr lang="en-GB" altLang="en-US" sz="2000" dirty="0" smtClean="0">
                <a:latin typeface="Arial" pitchFamily="34" charset="0"/>
                <a:cs typeface="Arial" pitchFamily="34" charset="0"/>
              </a:rPr>
              <a:t>It must also consider impact on the carer’s activities beyond their caring responsibilities, including the carer’s:</a:t>
            </a:r>
          </a:p>
          <a:p>
            <a:pPr lvl="1" eaLnBrk="1" hangingPunct="1">
              <a:spcBef>
                <a:spcPts val="600"/>
              </a:spcBef>
              <a:buFont typeface="Wingdings" panose="05000000000000000000" pitchFamily="2" charset="2"/>
              <a:buChar char="§"/>
            </a:pPr>
            <a:r>
              <a:rPr lang="en-GB" altLang="en-US" sz="2000" dirty="0" smtClean="0">
                <a:latin typeface="Arial" pitchFamily="34" charset="0"/>
                <a:cs typeface="Arial" pitchFamily="34" charset="0"/>
              </a:rPr>
              <a:t>desire and ability to work</a:t>
            </a:r>
          </a:p>
          <a:p>
            <a:pPr lvl="1" eaLnBrk="1" hangingPunct="1">
              <a:spcBef>
                <a:spcPts val="600"/>
              </a:spcBef>
              <a:buFont typeface="Wingdings" panose="05000000000000000000" pitchFamily="2" charset="2"/>
              <a:buChar char="§"/>
            </a:pPr>
            <a:r>
              <a:rPr lang="en-GB" altLang="en-US" sz="2000" dirty="0" smtClean="0">
                <a:latin typeface="Arial" pitchFamily="34" charset="0"/>
                <a:cs typeface="Arial" pitchFamily="34" charset="0"/>
              </a:rPr>
              <a:t>Ability to partake in education, training or recreational activities</a:t>
            </a:r>
          </a:p>
          <a:p>
            <a:pPr lvl="1" eaLnBrk="1" hangingPunct="1">
              <a:spcBef>
                <a:spcPts val="600"/>
              </a:spcBef>
              <a:buFont typeface="Wingdings" panose="05000000000000000000" pitchFamily="2" charset="2"/>
              <a:buChar char="§"/>
            </a:pPr>
            <a:r>
              <a:rPr lang="en-GB" altLang="en-US" sz="2000" dirty="0">
                <a:latin typeface="Arial" pitchFamily="34" charset="0"/>
                <a:cs typeface="Arial" pitchFamily="34" charset="0"/>
              </a:rPr>
              <a:t>o</a:t>
            </a:r>
            <a:r>
              <a:rPr lang="en-GB" altLang="en-US" sz="2000" dirty="0" smtClean="0">
                <a:latin typeface="Arial" pitchFamily="34" charset="0"/>
                <a:cs typeface="Arial" pitchFamily="34" charset="0"/>
              </a:rPr>
              <a:t>pportunities to have time to themselves</a:t>
            </a:r>
          </a:p>
        </p:txBody>
      </p:sp>
      <p:sp>
        <p:nvSpPr>
          <p:cNvPr id="12292"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086A3B93-70B7-45BD-8EBF-B29B9FAB90E1}" type="slidenum">
              <a:rPr lang="en-GB" altLang="en-US" smtClean="0"/>
              <a:pPr eaLnBrk="1" fontAlgn="base" hangingPunct="1">
                <a:spcBef>
                  <a:spcPct val="0"/>
                </a:spcBef>
                <a:spcAft>
                  <a:spcPct val="0"/>
                </a:spcAft>
              </a:pPr>
              <a:t>4</a:t>
            </a:fld>
            <a:endParaRPr lang="en-GB" altLang="en-US"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bwMode="auto">
          <a:xfrm>
            <a:off x="251520" y="332656"/>
            <a:ext cx="6336704" cy="10081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b="1" dirty="0" smtClean="0">
                <a:solidFill>
                  <a:srgbClr val="A1006B"/>
                </a:solidFill>
              </a:rPr>
              <a:t>Refusal of assessment</a:t>
            </a:r>
          </a:p>
        </p:txBody>
      </p:sp>
      <p:sp>
        <p:nvSpPr>
          <p:cNvPr id="13315" name="Content Placeholder 2"/>
          <p:cNvSpPr>
            <a:spLocks noGrp="1"/>
          </p:cNvSpPr>
          <p:nvPr>
            <p:ph type="body" sz="quarter" idx="10"/>
          </p:nvPr>
        </p:nvSpPr>
        <p:spPr bwMode="auto">
          <a:xfrm>
            <a:off x="229134" y="1340768"/>
            <a:ext cx="8584359" cy="43924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1200"/>
              </a:spcBef>
              <a:buFont typeface="Wingdings" panose="05000000000000000000" pitchFamily="2" charset="2"/>
              <a:buChar char="§"/>
            </a:pPr>
            <a:r>
              <a:rPr lang="en-GB" altLang="en-US" sz="2000" dirty="0" smtClean="0">
                <a:latin typeface="Arial" pitchFamily="34" charset="0"/>
                <a:cs typeface="Arial" pitchFamily="34" charset="0"/>
              </a:rPr>
              <a:t>The local authority is  not required to carry out assessment where a person with possible care and support needs or a carer:</a:t>
            </a:r>
          </a:p>
          <a:p>
            <a:pPr lvl="1" eaLnBrk="1" hangingPunct="1">
              <a:spcBef>
                <a:spcPts val="600"/>
              </a:spcBef>
              <a:buFont typeface="Wingdings" panose="05000000000000000000" pitchFamily="2" charset="2"/>
              <a:buChar char="§"/>
            </a:pPr>
            <a:r>
              <a:rPr lang="en-GB" altLang="en-US" sz="2000" dirty="0" smtClean="0">
                <a:latin typeface="Arial" pitchFamily="34" charset="0"/>
                <a:cs typeface="Arial" pitchFamily="34" charset="0"/>
              </a:rPr>
              <a:t>feels that they do not need care</a:t>
            </a:r>
          </a:p>
          <a:p>
            <a:pPr lvl="1" eaLnBrk="1" hangingPunct="1">
              <a:spcBef>
                <a:spcPts val="600"/>
              </a:spcBef>
              <a:buFont typeface="Wingdings" panose="05000000000000000000" pitchFamily="2" charset="2"/>
              <a:buChar char="§"/>
            </a:pPr>
            <a:r>
              <a:rPr lang="en-GB" altLang="en-US" sz="2000" dirty="0" smtClean="0">
                <a:latin typeface="Arial" pitchFamily="34" charset="0"/>
                <a:cs typeface="Arial" pitchFamily="34" charset="0"/>
              </a:rPr>
              <a:t>may not want local authority support</a:t>
            </a:r>
          </a:p>
          <a:p>
            <a:pPr eaLnBrk="1" hangingPunct="1">
              <a:spcBef>
                <a:spcPts val="1200"/>
              </a:spcBef>
              <a:buFont typeface="Wingdings" panose="05000000000000000000" pitchFamily="2" charset="2"/>
              <a:buChar char="§"/>
            </a:pPr>
            <a:r>
              <a:rPr lang="en-GB" altLang="en-US" sz="2000" dirty="0" smtClean="0">
                <a:latin typeface="Arial" pitchFamily="34" charset="0"/>
                <a:cs typeface="Arial" pitchFamily="34" charset="0"/>
              </a:rPr>
              <a:t>This can be overridden where they:</a:t>
            </a:r>
          </a:p>
          <a:p>
            <a:pPr lvl="1" eaLnBrk="1" hangingPunct="1">
              <a:spcBef>
                <a:spcPts val="600"/>
              </a:spcBef>
              <a:buFont typeface="Wingdings" panose="05000000000000000000" pitchFamily="2" charset="2"/>
              <a:buChar char="§"/>
            </a:pPr>
            <a:r>
              <a:rPr lang="en-GB" altLang="en-US" sz="2000" dirty="0" smtClean="0">
                <a:latin typeface="Arial" pitchFamily="34" charset="0"/>
                <a:cs typeface="Arial" pitchFamily="34" charset="0"/>
              </a:rPr>
              <a:t>lack capacity to take that decision </a:t>
            </a:r>
            <a:r>
              <a:rPr lang="en-GB" altLang="en-US" sz="2000" b="1" dirty="0" smtClean="0">
                <a:latin typeface="Arial" pitchFamily="34" charset="0"/>
                <a:cs typeface="Arial" pitchFamily="34" charset="0"/>
              </a:rPr>
              <a:t>and</a:t>
            </a:r>
            <a:r>
              <a:rPr lang="en-GB" altLang="en-US" sz="2000" dirty="0" smtClean="0">
                <a:latin typeface="Arial" pitchFamily="34" charset="0"/>
                <a:cs typeface="Arial" pitchFamily="34" charset="0"/>
              </a:rPr>
              <a:t> an assessment would be in their best interests</a:t>
            </a:r>
          </a:p>
          <a:p>
            <a:pPr lvl="1" eaLnBrk="1" hangingPunct="1">
              <a:spcBef>
                <a:spcPts val="600"/>
              </a:spcBef>
              <a:buFont typeface="Wingdings" panose="05000000000000000000" pitchFamily="2" charset="2"/>
              <a:buChar char="§"/>
            </a:pPr>
            <a:r>
              <a:rPr lang="en-GB" altLang="en-US" sz="2000" dirty="0" smtClean="0">
                <a:latin typeface="Arial" pitchFamily="34" charset="0"/>
                <a:cs typeface="Arial" pitchFamily="34" charset="0"/>
              </a:rPr>
              <a:t>are experiencing, or at risk of experiencing, any abuse or neglect</a:t>
            </a:r>
          </a:p>
        </p:txBody>
      </p:sp>
      <p:sp>
        <p:nvSpPr>
          <p:cNvPr id="13316"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06C4BFEF-1B21-4C6C-9182-5E4ECEDB5A90}" type="slidenum">
              <a:rPr lang="en-GB" altLang="en-US" smtClean="0"/>
              <a:pPr eaLnBrk="1" fontAlgn="base" hangingPunct="1">
                <a:spcBef>
                  <a:spcPct val="0"/>
                </a:spcBef>
                <a:spcAft>
                  <a:spcPct val="0"/>
                </a:spcAft>
              </a:pPr>
              <a:t>5</a:t>
            </a:fld>
            <a:endParaRPr lang="en-GB" alt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fade">
                                      <p:cBhvr>
                                        <p:cTn id="7" dur="1000"/>
                                        <p:tgtEl>
                                          <p:spTgt spid="13315">
                                            <p:txEl>
                                              <p:pRg st="0" end="0"/>
                                            </p:txEl>
                                          </p:spTgt>
                                        </p:tgtEl>
                                      </p:cBhvr>
                                    </p:animEffect>
                                    <p:anim calcmode="lin" valueType="num">
                                      <p:cBhvr>
                                        <p:cTn id="8" dur="10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31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315">
                                            <p:txEl>
                                              <p:pRg st="1" end="1"/>
                                            </p:txEl>
                                          </p:spTgt>
                                        </p:tgtEl>
                                        <p:attrNameLst>
                                          <p:attrName>style.visibility</p:attrName>
                                        </p:attrNameLst>
                                      </p:cBhvr>
                                      <p:to>
                                        <p:strVal val="visible"/>
                                      </p:to>
                                    </p:set>
                                    <p:animEffect transition="in" filter="fade">
                                      <p:cBhvr>
                                        <p:cTn id="12" dur="1000"/>
                                        <p:tgtEl>
                                          <p:spTgt spid="13315">
                                            <p:txEl>
                                              <p:pRg st="1" end="1"/>
                                            </p:txEl>
                                          </p:spTgt>
                                        </p:tgtEl>
                                      </p:cBhvr>
                                    </p:animEffect>
                                    <p:anim calcmode="lin" valueType="num">
                                      <p:cBhvr>
                                        <p:cTn id="13" dur="10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3315">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3315">
                                            <p:txEl>
                                              <p:pRg st="2" end="2"/>
                                            </p:txEl>
                                          </p:spTgt>
                                        </p:tgtEl>
                                        <p:attrNameLst>
                                          <p:attrName>style.visibility</p:attrName>
                                        </p:attrNameLst>
                                      </p:cBhvr>
                                      <p:to>
                                        <p:strVal val="visible"/>
                                      </p:to>
                                    </p:set>
                                    <p:animEffect transition="in" filter="fade">
                                      <p:cBhvr>
                                        <p:cTn id="17" dur="1000"/>
                                        <p:tgtEl>
                                          <p:spTgt spid="13315">
                                            <p:txEl>
                                              <p:pRg st="2" end="2"/>
                                            </p:txEl>
                                          </p:spTgt>
                                        </p:tgtEl>
                                      </p:cBhvr>
                                    </p:animEffect>
                                    <p:anim calcmode="lin" valueType="num">
                                      <p:cBhvr>
                                        <p:cTn id="18" dur="10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331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3315">
                                            <p:txEl>
                                              <p:pRg st="3" end="3"/>
                                            </p:txEl>
                                          </p:spTgt>
                                        </p:tgtEl>
                                        <p:attrNameLst>
                                          <p:attrName>style.visibility</p:attrName>
                                        </p:attrNameLst>
                                      </p:cBhvr>
                                      <p:to>
                                        <p:strVal val="visible"/>
                                      </p:to>
                                    </p:set>
                                    <p:animEffect transition="in" filter="fade">
                                      <p:cBhvr>
                                        <p:cTn id="24" dur="1000"/>
                                        <p:tgtEl>
                                          <p:spTgt spid="13315">
                                            <p:txEl>
                                              <p:pRg st="3" end="3"/>
                                            </p:txEl>
                                          </p:spTgt>
                                        </p:tgtEl>
                                      </p:cBhvr>
                                    </p:animEffect>
                                    <p:anim calcmode="lin" valueType="num">
                                      <p:cBhvr>
                                        <p:cTn id="25" dur="1000" fill="hold"/>
                                        <p:tgtEl>
                                          <p:spTgt spid="13315">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13315">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3315">
                                            <p:txEl>
                                              <p:pRg st="4" end="4"/>
                                            </p:txEl>
                                          </p:spTgt>
                                        </p:tgtEl>
                                        <p:attrNameLst>
                                          <p:attrName>style.visibility</p:attrName>
                                        </p:attrNameLst>
                                      </p:cBhvr>
                                      <p:to>
                                        <p:strVal val="visible"/>
                                      </p:to>
                                    </p:set>
                                    <p:animEffect transition="in" filter="fade">
                                      <p:cBhvr>
                                        <p:cTn id="29" dur="1000"/>
                                        <p:tgtEl>
                                          <p:spTgt spid="13315">
                                            <p:txEl>
                                              <p:pRg st="4" end="4"/>
                                            </p:txEl>
                                          </p:spTgt>
                                        </p:tgtEl>
                                      </p:cBhvr>
                                    </p:animEffect>
                                    <p:anim calcmode="lin" valueType="num">
                                      <p:cBhvr>
                                        <p:cTn id="30" dur="1000" fill="hold"/>
                                        <p:tgtEl>
                                          <p:spTgt spid="13315">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13315">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3315">
                                            <p:txEl>
                                              <p:pRg st="5" end="5"/>
                                            </p:txEl>
                                          </p:spTgt>
                                        </p:tgtEl>
                                        <p:attrNameLst>
                                          <p:attrName>style.visibility</p:attrName>
                                        </p:attrNameLst>
                                      </p:cBhvr>
                                      <p:to>
                                        <p:strVal val="visible"/>
                                      </p:to>
                                    </p:set>
                                    <p:animEffect transition="in" filter="fade">
                                      <p:cBhvr>
                                        <p:cTn id="34" dur="1000"/>
                                        <p:tgtEl>
                                          <p:spTgt spid="13315">
                                            <p:txEl>
                                              <p:pRg st="5" end="5"/>
                                            </p:txEl>
                                          </p:spTgt>
                                        </p:tgtEl>
                                      </p:cBhvr>
                                    </p:animEffect>
                                    <p:anim calcmode="lin" valueType="num">
                                      <p:cBhvr>
                                        <p:cTn id="35" dur="1000" fill="hold"/>
                                        <p:tgtEl>
                                          <p:spTgt spid="13315">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1331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6336704" cy="1008112"/>
          </a:xfrm>
        </p:spPr>
        <p:txBody>
          <a:bodyPr/>
          <a:lstStyle/>
          <a:p>
            <a:r>
              <a:rPr lang="en-GB" b="1" dirty="0" smtClean="0">
                <a:solidFill>
                  <a:srgbClr val="A1006B"/>
                </a:solidFill>
              </a:rPr>
              <a:t>Appropriate and proportionate assessment</a:t>
            </a:r>
            <a:endParaRPr lang="en-GB" b="1" dirty="0">
              <a:solidFill>
                <a:srgbClr val="A1006B"/>
              </a:solidFill>
            </a:endParaRPr>
          </a:p>
        </p:txBody>
      </p:sp>
      <p:sp>
        <p:nvSpPr>
          <p:cNvPr id="3" name="Text Placeholder 2"/>
          <p:cNvSpPr>
            <a:spLocks noGrp="1"/>
          </p:cNvSpPr>
          <p:nvPr>
            <p:ph type="body" sz="quarter" idx="10"/>
          </p:nvPr>
        </p:nvSpPr>
        <p:spPr/>
        <p:txBody>
          <a:bodyPr/>
          <a:lstStyle/>
          <a:p>
            <a:pPr>
              <a:spcBef>
                <a:spcPts val="1200"/>
              </a:spcBef>
            </a:pPr>
            <a:r>
              <a:rPr lang="en-GB" dirty="0" smtClean="0"/>
              <a:t>People should receive an assessment that is </a:t>
            </a:r>
            <a:r>
              <a:rPr lang="en-GB" dirty="0"/>
              <a:t>appropriate and </a:t>
            </a:r>
            <a:r>
              <a:rPr lang="en-GB" dirty="0" smtClean="0"/>
              <a:t>proportionate</a:t>
            </a:r>
          </a:p>
          <a:p>
            <a:pPr>
              <a:spcBef>
                <a:spcPts val="1200"/>
              </a:spcBef>
            </a:pPr>
            <a:r>
              <a:rPr lang="en-GB" dirty="0" smtClean="0"/>
              <a:t>The process can be flexible and include e.g. telephone, on-line and combined assessments</a:t>
            </a:r>
          </a:p>
          <a:p>
            <a:pPr>
              <a:spcBef>
                <a:spcPts val="1200"/>
              </a:spcBef>
            </a:pPr>
            <a:r>
              <a:rPr lang="en-GB" dirty="0"/>
              <a:t>To be appropriate assessments should meet the person’s communication needs</a:t>
            </a:r>
            <a:endParaRPr lang="en-GB" dirty="0" smtClean="0"/>
          </a:p>
          <a:p>
            <a:pPr>
              <a:spcBef>
                <a:spcPts val="1200"/>
              </a:spcBef>
            </a:pPr>
            <a:r>
              <a:rPr lang="en-GB" dirty="0" smtClean="0"/>
              <a:t>Appropriate assessments can include a pause to check the value of preventative services or interventions, </a:t>
            </a:r>
            <a:r>
              <a:rPr lang="en-GB" dirty="0" err="1" smtClean="0"/>
              <a:t>reablement</a:t>
            </a:r>
            <a:r>
              <a:rPr lang="en-GB" dirty="0" smtClean="0"/>
              <a:t>, or aids and adaptations</a:t>
            </a:r>
          </a:p>
          <a:p>
            <a:endParaRPr lang="en-GB" dirty="0"/>
          </a:p>
        </p:txBody>
      </p:sp>
      <p:sp>
        <p:nvSpPr>
          <p:cNvPr id="4" name="Slide Number Placeholder 3"/>
          <p:cNvSpPr>
            <a:spLocks noGrp="1"/>
          </p:cNvSpPr>
          <p:nvPr>
            <p:ph type="sldNum" sz="quarter" idx="11"/>
          </p:nvPr>
        </p:nvSpPr>
        <p:spPr/>
        <p:txBody>
          <a:bodyPr/>
          <a:lstStyle/>
          <a:p>
            <a:pPr>
              <a:defRPr/>
            </a:pPr>
            <a:fld id="{0F4E1274-1B1C-4DE5-AB0A-47E6E65C08B7}" type="slidenum">
              <a:rPr lang="en-GB" smtClean="0"/>
              <a:pPr>
                <a:defRPr/>
              </a:pPr>
              <a:t>6</a:t>
            </a:fld>
            <a:endParaRPr lang="en-GB" dirty="0"/>
          </a:p>
        </p:txBody>
      </p:sp>
    </p:spTree>
    <p:extLst>
      <p:ext uri="{BB962C8B-B14F-4D97-AF65-F5344CB8AC3E}">
        <p14:creationId xmlns:p14="http://schemas.microsoft.com/office/powerpoint/2010/main" val="41496523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bwMode="auto">
          <a:xfrm>
            <a:off x="250924" y="260698"/>
            <a:ext cx="6337300" cy="1008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b="1" dirty="0" smtClean="0">
                <a:solidFill>
                  <a:srgbClr val="A1006B"/>
                </a:solidFill>
              </a:rPr>
              <a:t>Integrated assessments</a:t>
            </a:r>
          </a:p>
        </p:txBody>
      </p:sp>
      <p:sp>
        <p:nvSpPr>
          <p:cNvPr id="19459" name="Content Placeholder 2"/>
          <p:cNvSpPr>
            <a:spLocks noGrp="1"/>
          </p:cNvSpPr>
          <p:nvPr>
            <p:ph idx="4294967295"/>
          </p:nvPr>
        </p:nvSpPr>
        <p:spPr bwMode="auto">
          <a:xfrm>
            <a:off x="457200" y="1196752"/>
            <a:ext cx="8229600" cy="4525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 typeface="Wingdings" panose="05000000000000000000" pitchFamily="2" charset="2"/>
              <a:buChar char="§"/>
            </a:pPr>
            <a:r>
              <a:rPr lang="en-GB" altLang="en-US" sz="2000" dirty="0" smtClean="0">
                <a:latin typeface="Arial" pitchFamily="34" charset="0"/>
                <a:cs typeface="Arial" pitchFamily="34" charset="0"/>
              </a:rPr>
              <a:t>All of the agencies involved should work closely together to prevent a person having to undergo a number of assessments at different times</a:t>
            </a:r>
          </a:p>
          <a:p>
            <a:pPr eaLnBrk="1" hangingPunct="1">
              <a:spcBef>
                <a:spcPts val="1200"/>
              </a:spcBef>
              <a:buFont typeface="Wingdings" panose="05000000000000000000" pitchFamily="2" charset="2"/>
              <a:buChar char="§"/>
            </a:pPr>
            <a:r>
              <a:rPr lang="en-GB" altLang="en-US" sz="2000" dirty="0" smtClean="0">
                <a:latin typeface="Arial" pitchFamily="34" charset="0"/>
                <a:cs typeface="Arial" pitchFamily="34" charset="0"/>
              </a:rPr>
              <a:t>To achieve this local authorities should:</a:t>
            </a:r>
          </a:p>
          <a:p>
            <a:pPr lvl="1" eaLnBrk="1" hangingPunct="1">
              <a:buFont typeface="Wingdings" panose="05000000000000000000" pitchFamily="2" charset="2"/>
              <a:buChar char="§"/>
            </a:pPr>
            <a:r>
              <a:rPr lang="en-GB" altLang="en-US" sz="2000" dirty="0" smtClean="0">
                <a:latin typeface="Arial" pitchFamily="34" charset="0"/>
                <a:cs typeface="Arial" pitchFamily="34" charset="0"/>
              </a:rPr>
              <a:t>ensure healthcare professionals’ views and expertise are taken into account</a:t>
            </a:r>
          </a:p>
          <a:p>
            <a:pPr lvl="1" eaLnBrk="1" hangingPunct="1">
              <a:buFont typeface="Wingdings" panose="05000000000000000000" pitchFamily="2" charset="2"/>
              <a:buChar char="§"/>
            </a:pPr>
            <a:r>
              <a:rPr lang="en-GB" altLang="en-US" sz="2000" dirty="0" smtClean="0">
                <a:latin typeface="Arial" pitchFamily="34" charset="0"/>
                <a:cs typeface="Arial" pitchFamily="34" charset="0"/>
              </a:rPr>
              <a:t>work with healthcare professionals to ensure people’s health and care services are aligned and set out in a single care and support plan</a:t>
            </a:r>
          </a:p>
          <a:p>
            <a:pPr eaLnBrk="1" hangingPunct="1">
              <a:buFont typeface="Wingdings" panose="05000000000000000000" pitchFamily="2" charset="2"/>
              <a:buChar char="§"/>
            </a:pPr>
            <a:r>
              <a:rPr lang="en-GB" sz="2000" dirty="0">
                <a:latin typeface="Arial" panose="020B0604020202020204" pitchFamily="34" charset="0"/>
                <a:cs typeface="Arial" panose="020B0604020202020204" pitchFamily="34" charset="0"/>
              </a:rPr>
              <a:t>In cases of </a:t>
            </a:r>
            <a:r>
              <a:rPr lang="en-GB" sz="2000" dirty="0" smtClean="0">
                <a:latin typeface="Arial" panose="020B0604020202020204" pitchFamily="34" charset="0"/>
                <a:cs typeface="Arial" panose="020B0604020202020204" pitchFamily="34" charset="0"/>
              </a:rPr>
              <a:t>abuse</a:t>
            </a:r>
            <a:r>
              <a:rPr lang="en-GB" sz="2000" dirty="0">
                <a:latin typeface="Arial" panose="020B0604020202020204" pitchFamily="34" charset="0"/>
                <a:cs typeface="Arial" panose="020B0604020202020204" pitchFamily="34" charset="0"/>
              </a:rPr>
              <a:t>, the local authority should lead the assessment and ensure that all agencies follow the local multi-agency procedures to ensure coordination of information and possible </a:t>
            </a:r>
            <a:r>
              <a:rPr lang="en-GB" sz="2000" dirty="0" smtClean="0">
                <a:latin typeface="Arial" panose="020B0604020202020204" pitchFamily="34" charset="0"/>
                <a:cs typeface="Arial" panose="020B0604020202020204" pitchFamily="34" charset="0"/>
              </a:rPr>
              <a:t>evidence</a:t>
            </a:r>
            <a:endParaRPr lang="en-GB" altLang="en-US" sz="2000" dirty="0" smtClean="0">
              <a:latin typeface="Arial" panose="020B0604020202020204" pitchFamily="34" charset="0"/>
              <a:cs typeface="Arial" panose="020B0604020202020204" pitchFamily="34" charset="0"/>
            </a:endParaRPr>
          </a:p>
        </p:txBody>
      </p:sp>
      <p:sp>
        <p:nvSpPr>
          <p:cNvPr id="19460"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FCC6C7F2-CC30-4D87-9AEC-18B117FD3475}" type="slidenum">
              <a:rPr lang="en-GB" altLang="en-US" smtClean="0"/>
              <a:pPr eaLnBrk="1" fontAlgn="base" hangingPunct="1">
                <a:spcBef>
                  <a:spcPct val="0"/>
                </a:spcBef>
                <a:spcAft>
                  <a:spcPct val="0"/>
                </a:spcAft>
              </a:pPr>
              <a:t>7</a:t>
            </a:fld>
            <a:endParaRPr lang="en-GB" altLang="en-US"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bwMode="auto">
          <a:xfrm>
            <a:off x="322932" y="332706"/>
            <a:ext cx="6337300" cy="1008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b="1" dirty="0" smtClean="0">
                <a:solidFill>
                  <a:srgbClr val="A1006B"/>
                </a:solidFill>
              </a:rPr>
              <a:t>Fluctuating needs</a:t>
            </a:r>
          </a:p>
        </p:txBody>
      </p:sp>
      <p:sp>
        <p:nvSpPr>
          <p:cNvPr id="18435" name="Content Placeholder 2"/>
          <p:cNvSpPr>
            <a:spLocks noGrp="1"/>
          </p:cNvSpPr>
          <p:nvPr>
            <p:ph idx="4294967295"/>
          </p:nvPr>
        </p:nvSpPr>
        <p:spPr bwMode="auto">
          <a:xfrm>
            <a:off x="457200" y="1268760"/>
            <a:ext cx="8229600" cy="4525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 typeface="Wingdings" panose="05000000000000000000" pitchFamily="2" charset="2"/>
              <a:buChar char="§"/>
            </a:pPr>
            <a:r>
              <a:rPr lang="en-GB" altLang="en-US" sz="2000" dirty="0" smtClean="0">
                <a:latin typeface="Arial" pitchFamily="34" charset="0"/>
                <a:cs typeface="Arial" pitchFamily="34" charset="0"/>
              </a:rPr>
              <a:t>In establishing the on-going level of need local authorities: </a:t>
            </a:r>
          </a:p>
          <a:p>
            <a:pPr lvl="1" eaLnBrk="1" hangingPunct="1">
              <a:buFont typeface="Wingdings" panose="05000000000000000000" pitchFamily="2" charset="2"/>
              <a:buChar char="§"/>
            </a:pPr>
            <a:r>
              <a:rPr lang="en-GB" altLang="en-US" sz="2000" dirty="0" smtClean="0">
                <a:latin typeface="Arial" pitchFamily="34" charset="0"/>
                <a:cs typeface="Arial" pitchFamily="34" charset="0"/>
              </a:rPr>
              <a:t>must consider the person’s care and support history over a suitable period of time to take account of potential fluctuation of needs </a:t>
            </a:r>
          </a:p>
          <a:p>
            <a:pPr lvl="1" eaLnBrk="1" hangingPunct="1">
              <a:buFont typeface="Wingdings" panose="05000000000000000000" pitchFamily="2" charset="2"/>
              <a:buChar char="§"/>
            </a:pPr>
            <a:r>
              <a:rPr lang="en-GB" altLang="en-US" sz="2000" dirty="0" smtClean="0">
                <a:latin typeface="Arial" pitchFamily="34" charset="0"/>
                <a:cs typeface="Arial" pitchFamily="34" charset="0"/>
              </a:rPr>
              <a:t>may also take into account at this point what fluctuations in need can be reasonably expected based on experience of others with a similar condition</a:t>
            </a:r>
          </a:p>
          <a:p>
            <a:pPr eaLnBrk="1" hangingPunct="1">
              <a:buFont typeface="Wingdings" panose="05000000000000000000" pitchFamily="2" charset="2"/>
              <a:buChar char="§"/>
            </a:pPr>
            <a:endParaRPr lang="en-GB" altLang="en-US" sz="2000" dirty="0" smtClean="0">
              <a:latin typeface="Arial" pitchFamily="34" charset="0"/>
              <a:cs typeface="Arial" pitchFamily="34" charset="0"/>
            </a:endParaRPr>
          </a:p>
        </p:txBody>
      </p:sp>
      <p:sp>
        <p:nvSpPr>
          <p:cNvPr id="18436"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C372A1A1-E713-4788-AA61-916686624149}" type="slidenum">
              <a:rPr lang="en-GB" altLang="en-US" smtClean="0"/>
              <a:pPr eaLnBrk="1" fontAlgn="base" hangingPunct="1">
                <a:spcBef>
                  <a:spcPct val="0"/>
                </a:spcBef>
                <a:spcAft>
                  <a:spcPct val="0"/>
                </a:spcAft>
              </a:pPr>
              <a:t>8</a:t>
            </a:fld>
            <a:endParaRPr lang="en-GB" altLang="en-US"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a:xfrm>
            <a:off x="250924" y="332706"/>
            <a:ext cx="6337300" cy="1008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b="1" dirty="0" smtClean="0">
                <a:solidFill>
                  <a:srgbClr val="A1006B"/>
                </a:solidFill>
              </a:rPr>
              <a:t>Supported self-assessment</a:t>
            </a:r>
          </a:p>
        </p:txBody>
      </p:sp>
      <p:sp>
        <p:nvSpPr>
          <p:cNvPr id="16387" name="Content Placeholder 2"/>
          <p:cNvSpPr>
            <a:spLocks noGrp="1"/>
          </p:cNvSpPr>
          <p:nvPr>
            <p:ph idx="4294967295"/>
          </p:nvPr>
        </p:nvSpPr>
        <p:spPr bwMode="auto">
          <a:xfrm>
            <a:off x="457200" y="1196752"/>
            <a:ext cx="8229600" cy="4525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1200"/>
              </a:spcBef>
              <a:buFont typeface="Wingdings" panose="05000000000000000000" pitchFamily="2" charset="2"/>
              <a:buChar char="§"/>
            </a:pPr>
            <a:r>
              <a:rPr lang="en-GB" altLang="en-US" sz="2000" dirty="0" smtClean="0">
                <a:latin typeface="Arial" pitchFamily="34" charset="0"/>
                <a:cs typeface="Arial" pitchFamily="34" charset="0"/>
              </a:rPr>
              <a:t>The local authority </a:t>
            </a:r>
            <a:r>
              <a:rPr lang="en-GB" altLang="en-US" sz="2000" b="1" dirty="0" smtClean="0">
                <a:latin typeface="Arial" pitchFamily="34" charset="0"/>
                <a:cs typeface="Arial" pitchFamily="34" charset="0"/>
              </a:rPr>
              <a:t>must</a:t>
            </a:r>
            <a:r>
              <a:rPr lang="en-GB" altLang="en-US" sz="2000" dirty="0" smtClean="0">
                <a:latin typeface="Arial" pitchFamily="34" charset="0"/>
                <a:cs typeface="Arial" pitchFamily="34" charset="0"/>
              </a:rPr>
              <a:t> offer the individual the choice of a supported self-assessment if they are able and willing.</a:t>
            </a:r>
          </a:p>
          <a:p>
            <a:pPr eaLnBrk="1" hangingPunct="1">
              <a:spcBef>
                <a:spcPts val="1200"/>
              </a:spcBef>
              <a:buFont typeface="Wingdings" panose="05000000000000000000" pitchFamily="2" charset="2"/>
              <a:buChar char="§"/>
            </a:pPr>
            <a:r>
              <a:rPr lang="en-US" altLang="en-US" sz="2000" dirty="0" smtClean="0">
                <a:latin typeface="Arial" pitchFamily="34" charset="0"/>
                <a:cs typeface="Arial" pitchFamily="34" charset="0"/>
              </a:rPr>
              <a:t>The person </a:t>
            </a:r>
            <a:r>
              <a:rPr lang="en-US" altLang="en-US" sz="2000" b="1" dirty="0" smtClean="0">
                <a:latin typeface="Arial" pitchFamily="34" charset="0"/>
                <a:cs typeface="Arial" pitchFamily="34" charset="0"/>
              </a:rPr>
              <a:t>should</a:t>
            </a:r>
            <a:r>
              <a:rPr lang="en-US" altLang="en-US" sz="2000" dirty="0" smtClean="0">
                <a:latin typeface="Arial" pitchFamily="34" charset="0"/>
                <a:cs typeface="Arial" pitchFamily="34" charset="0"/>
              </a:rPr>
              <a:t> be asked to complete the same assessment questionnaire</a:t>
            </a:r>
            <a:r>
              <a:rPr lang="en-US" altLang="en-US" sz="2000" b="1" dirty="0" smtClean="0">
                <a:latin typeface="Arial" pitchFamily="34" charset="0"/>
                <a:cs typeface="Arial" pitchFamily="34" charset="0"/>
              </a:rPr>
              <a:t> </a:t>
            </a:r>
            <a:r>
              <a:rPr lang="en-US" altLang="en-US" sz="2000" dirty="0" smtClean="0">
                <a:latin typeface="Arial" pitchFamily="34" charset="0"/>
                <a:cs typeface="Arial" pitchFamily="34" charset="0"/>
              </a:rPr>
              <a:t>that the authority uses in their needs or </a:t>
            </a:r>
            <a:r>
              <a:rPr lang="en-US" altLang="en-US" sz="2000" dirty="0" err="1" smtClean="0">
                <a:latin typeface="Arial" pitchFamily="34" charset="0"/>
                <a:cs typeface="Arial" pitchFamily="34" charset="0"/>
              </a:rPr>
              <a:t>carer’s</a:t>
            </a:r>
            <a:r>
              <a:rPr lang="en-US" altLang="en-US" sz="2000" dirty="0" smtClean="0">
                <a:latin typeface="Arial" pitchFamily="34" charset="0"/>
                <a:cs typeface="Arial" pitchFamily="34" charset="0"/>
              </a:rPr>
              <a:t> assessments</a:t>
            </a:r>
            <a:endParaRPr lang="en-GB" altLang="en-US" sz="2000" dirty="0" smtClean="0">
              <a:latin typeface="Arial" pitchFamily="34" charset="0"/>
              <a:cs typeface="Arial" pitchFamily="34" charset="0"/>
            </a:endParaRPr>
          </a:p>
          <a:p>
            <a:pPr eaLnBrk="1" hangingPunct="1">
              <a:spcBef>
                <a:spcPts val="1200"/>
              </a:spcBef>
              <a:buFont typeface="Wingdings" panose="05000000000000000000" pitchFamily="2" charset="2"/>
              <a:buChar char="§"/>
            </a:pPr>
            <a:r>
              <a:rPr lang="en-GB" altLang="en-US" sz="2000" dirty="0" smtClean="0">
                <a:latin typeface="Arial" pitchFamily="34" charset="0"/>
                <a:cs typeface="Arial" pitchFamily="34" charset="0"/>
              </a:rPr>
              <a:t>The individual </a:t>
            </a:r>
            <a:r>
              <a:rPr lang="en-GB" altLang="en-US" sz="2000" b="1" dirty="0" smtClean="0">
                <a:latin typeface="Arial" pitchFamily="34" charset="0"/>
                <a:cs typeface="Arial" pitchFamily="34" charset="0"/>
              </a:rPr>
              <a:t>must</a:t>
            </a:r>
            <a:r>
              <a:rPr lang="en-GB" altLang="en-US" sz="2000" dirty="0" smtClean="0">
                <a:latin typeface="Arial" pitchFamily="34" charset="0"/>
                <a:cs typeface="Arial" pitchFamily="34" charset="0"/>
              </a:rPr>
              <a:t> have capacity to fully assess and reflect their own needs</a:t>
            </a:r>
          </a:p>
          <a:p>
            <a:pPr eaLnBrk="1" hangingPunct="1">
              <a:spcBef>
                <a:spcPts val="1200"/>
              </a:spcBef>
              <a:buFont typeface="Wingdings" panose="05000000000000000000" pitchFamily="2" charset="2"/>
              <a:buChar char="§"/>
            </a:pPr>
            <a:r>
              <a:rPr lang="en-GB" altLang="en-US" sz="2000" dirty="0" smtClean="0">
                <a:latin typeface="Arial" pitchFamily="34" charset="0"/>
                <a:cs typeface="Arial" pitchFamily="34" charset="0"/>
              </a:rPr>
              <a:t>The local authority </a:t>
            </a:r>
            <a:r>
              <a:rPr lang="en-GB" altLang="en-US" sz="2000" b="1" dirty="0" smtClean="0">
                <a:latin typeface="Arial" pitchFamily="34" charset="0"/>
                <a:cs typeface="Arial" pitchFamily="34" charset="0"/>
              </a:rPr>
              <a:t>must</a:t>
            </a:r>
            <a:r>
              <a:rPr lang="en-GB" altLang="en-US" sz="2000" dirty="0" smtClean="0">
                <a:latin typeface="Arial" pitchFamily="34" charset="0"/>
                <a:cs typeface="Arial" pitchFamily="34" charset="0"/>
              </a:rPr>
              <a:t> assure itself that the person’s supported self-assessment is an accurate and complete reflection of their needs because there may be a difference of opinion</a:t>
            </a:r>
          </a:p>
          <a:p>
            <a:pPr eaLnBrk="1" hangingPunct="1">
              <a:spcBef>
                <a:spcPts val="1200"/>
              </a:spcBef>
              <a:buFont typeface="Wingdings" panose="05000000000000000000" pitchFamily="2" charset="2"/>
              <a:buChar char="§"/>
            </a:pPr>
            <a:r>
              <a:rPr lang="en-GB" sz="2000" dirty="0">
                <a:latin typeface="Arial" panose="020B0604020202020204" pitchFamily="34" charset="0"/>
                <a:cs typeface="Arial" panose="020B0604020202020204" pitchFamily="34" charset="0"/>
              </a:rPr>
              <a:t>Regardless of the format a needs assessment takes, the final decision on eligibility is with the local authority</a:t>
            </a:r>
            <a:endParaRPr lang="en-GB" altLang="en-US" sz="2000" dirty="0" smtClean="0">
              <a:latin typeface="Arial" pitchFamily="34" charset="0"/>
              <a:cs typeface="Arial" pitchFamily="34" charset="0"/>
            </a:endParaRPr>
          </a:p>
        </p:txBody>
      </p:sp>
      <p:sp>
        <p:nvSpPr>
          <p:cNvPr id="16388"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34C22DF5-00B9-44DF-A34F-8C64EE97E8ED}" type="slidenum">
              <a:rPr lang="en-GB" altLang="en-US" smtClean="0"/>
              <a:pPr eaLnBrk="1" fontAlgn="base" hangingPunct="1">
                <a:spcBef>
                  <a:spcPct val="0"/>
                </a:spcBef>
                <a:spcAft>
                  <a:spcPct val="0"/>
                </a:spcAft>
              </a:pPr>
              <a:t>9</a:t>
            </a:fld>
            <a:endParaRPr lang="en-GB" altLang="en-US"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All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TotalTime>
  <Words>2650</Words>
  <Application>Microsoft Office PowerPoint</Application>
  <PresentationFormat>On-screen Show (4:3)</PresentationFormat>
  <Paragraphs>294</Paragraphs>
  <Slides>25</Slides>
  <Notes>22</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All Master</vt:lpstr>
      <vt:lpstr>Assessment and eligibility</vt:lpstr>
      <vt:lpstr>Outline of content</vt:lpstr>
      <vt:lpstr>Assessment</vt:lpstr>
      <vt:lpstr>Carer’s assessment</vt:lpstr>
      <vt:lpstr>Refusal of assessment</vt:lpstr>
      <vt:lpstr>Appropriate and proportionate assessment</vt:lpstr>
      <vt:lpstr>Integrated assessments</vt:lpstr>
      <vt:lpstr>Fluctuating needs</vt:lpstr>
      <vt:lpstr>Supported self-assessment</vt:lpstr>
      <vt:lpstr>Preventing needs</vt:lpstr>
      <vt:lpstr>A strengths-based approach</vt:lpstr>
      <vt:lpstr>Whole family approach</vt:lpstr>
      <vt:lpstr>Supporting a person’s involvement</vt:lpstr>
      <vt:lpstr>Roles, responsibilities and expertise</vt:lpstr>
      <vt:lpstr>National eligibility framework</vt:lpstr>
      <vt:lpstr>Interpreting the eligibility criteria</vt:lpstr>
      <vt:lpstr>Interpreting the eligibility criteria</vt:lpstr>
      <vt:lpstr>Eligibility threshold</vt:lpstr>
      <vt:lpstr>National carers eligibility framework</vt:lpstr>
      <vt:lpstr>Interpreting the carers’ eligibility criteria</vt:lpstr>
      <vt:lpstr>Interpreting the carers’ eligibility criteria</vt:lpstr>
      <vt:lpstr>Carers’ eligibility threshold</vt:lpstr>
      <vt:lpstr>Record-keeping and informing individuals</vt:lpstr>
      <vt:lpstr>Next steps</vt:lpstr>
      <vt:lpstr>Summary</vt:lpstr>
    </vt:vector>
  </TitlesOfParts>
  <Company>Skills for Care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Yates</dc:creator>
  <cp:lastModifiedBy>Sonia Cooke-Jones</cp:lastModifiedBy>
  <cp:revision>283</cp:revision>
  <cp:lastPrinted>2014-08-07T18:50:23Z</cp:lastPrinted>
  <dcterms:created xsi:type="dcterms:W3CDTF">2014-08-04T10:43:59Z</dcterms:created>
  <dcterms:modified xsi:type="dcterms:W3CDTF">2015-03-02T11:26:21Z</dcterms:modified>
</cp:coreProperties>
</file>